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62"/>
  </p:notesMasterIdLst>
  <p:sldIdLst>
    <p:sldId id="2981" r:id="rId2"/>
    <p:sldId id="404" r:id="rId3"/>
    <p:sldId id="625" r:id="rId4"/>
    <p:sldId id="633" r:id="rId5"/>
    <p:sldId id="2968" r:id="rId6"/>
    <p:sldId id="2969" r:id="rId7"/>
    <p:sldId id="2977" r:id="rId8"/>
    <p:sldId id="2970" r:id="rId9"/>
    <p:sldId id="2971" r:id="rId10"/>
    <p:sldId id="2979" r:id="rId11"/>
    <p:sldId id="2978" r:id="rId12"/>
    <p:sldId id="2973" r:id="rId13"/>
    <p:sldId id="2974" r:id="rId14"/>
    <p:sldId id="2976" r:id="rId15"/>
    <p:sldId id="626" r:id="rId16"/>
    <p:sldId id="573" r:id="rId17"/>
    <p:sldId id="574" r:id="rId18"/>
    <p:sldId id="575" r:id="rId19"/>
    <p:sldId id="572" r:id="rId20"/>
    <p:sldId id="541" r:id="rId21"/>
    <p:sldId id="576" r:id="rId22"/>
    <p:sldId id="2982" r:id="rId23"/>
    <p:sldId id="534" r:id="rId24"/>
    <p:sldId id="2980" r:id="rId25"/>
    <p:sldId id="545" r:id="rId26"/>
    <p:sldId id="628" r:id="rId27"/>
    <p:sldId id="577" r:id="rId28"/>
    <p:sldId id="578" r:id="rId29"/>
    <p:sldId id="579" r:id="rId30"/>
    <p:sldId id="580" r:id="rId31"/>
    <p:sldId id="581" r:id="rId32"/>
    <p:sldId id="588" r:id="rId33"/>
    <p:sldId id="594" r:id="rId34"/>
    <p:sldId id="595" r:id="rId35"/>
    <p:sldId id="596" r:id="rId36"/>
    <p:sldId id="599" r:id="rId37"/>
    <p:sldId id="629" r:id="rId38"/>
    <p:sldId id="602" r:id="rId39"/>
    <p:sldId id="603" r:id="rId40"/>
    <p:sldId id="604" r:id="rId41"/>
    <p:sldId id="600" r:id="rId42"/>
    <p:sldId id="623" r:id="rId43"/>
    <p:sldId id="605" r:id="rId44"/>
    <p:sldId id="606" r:id="rId45"/>
    <p:sldId id="612" r:id="rId46"/>
    <p:sldId id="601" r:id="rId47"/>
    <p:sldId id="607" r:id="rId48"/>
    <p:sldId id="608" r:id="rId49"/>
    <p:sldId id="609" r:id="rId50"/>
    <p:sldId id="610" r:id="rId51"/>
    <p:sldId id="611" r:id="rId52"/>
    <p:sldId id="613" r:id="rId53"/>
    <p:sldId id="614" r:id="rId54"/>
    <p:sldId id="619" r:id="rId55"/>
    <p:sldId id="621" r:id="rId56"/>
    <p:sldId id="622" r:id="rId57"/>
    <p:sldId id="566" r:id="rId58"/>
    <p:sldId id="569" r:id="rId59"/>
    <p:sldId id="570" r:id="rId60"/>
    <p:sldId id="2967" r:id="rId61"/>
  </p:sldIdLst>
  <p:sldSz cx="9144000" cy="6858000" type="screen4x3"/>
  <p:notesSz cx="6858000" cy="9144000"/>
  <p:defaultTextStyle>
    <a:defPPr>
      <a:defRPr lang="zh-CN"/>
    </a:defPPr>
    <a:lvl1pPr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1pPr>
    <a:lvl2pPr marL="4572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2pPr>
    <a:lvl3pPr marL="9144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3pPr>
    <a:lvl4pPr marL="13716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4pPr>
    <a:lvl5pPr marL="18288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5pPr>
    <a:lvl6pPr marL="2286000" algn="l" defTabSz="914400" rtl="0" eaLnBrk="1" latinLnBrk="0" hangingPunct="1">
      <a:defRPr kumimoji="1" sz="2400" b="1" kern="1200">
        <a:solidFill>
          <a:schemeClr val="bg2"/>
        </a:solidFill>
        <a:latin typeface="Times New Roman" pitchFamily="18" charset="0"/>
        <a:ea typeface="楷体_GB2312" pitchFamily="49" charset="-122"/>
        <a:cs typeface="+mn-cs"/>
      </a:defRPr>
    </a:lvl6pPr>
    <a:lvl7pPr marL="2743200" algn="l" defTabSz="914400" rtl="0" eaLnBrk="1" latinLnBrk="0" hangingPunct="1">
      <a:defRPr kumimoji="1" sz="2400" b="1" kern="1200">
        <a:solidFill>
          <a:schemeClr val="bg2"/>
        </a:solidFill>
        <a:latin typeface="Times New Roman" pitchFamily="18" charset="0"/>
        <a:ea typeface="楷体_GB2312" pitchFamily="49" charset="-122"/>
        <a:cs typeface="+mn-cs"/>
      </a:defRPr>
    </a:lvl7pPr>
    <a:lvl8pPr marL="3200400" algn="l" defTabSz="914400" rtl="0" eaLnBrk="1" latinLnBrk="0" hangingPunct="1">
      <a:defRPr kumimoji="1" sz="2400" b="1" kern="1200">
        <a:solidFill>
          <a:schemeClr val="bg2"/>
        </a:solidFill>
        <a:latin typeface="Times New Roman" pitchFamily="18" charset="0"/>
        <a:ea typeface="楷体_GB2312" pitchFamily="49" charset="-122"/>
        <a:cs typeface="+mn-cs"/>
      </a:defRPr>
    </a:lvl8pPr>
    <a:lvl9pPr marL="3657600" algn="l" defTabSz="914400" rtl="0" eaLnBrk="1" latinLnBrk="0" hangingPunct="1">
      <a:defRPr kumimoji="1" sz="2400" b="1" kern="1200">
        <a:solidFill>
          <a:schemeClr val="bg2"/>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A50021"/>
    <a:srgbClr val="CC0000"/>
    <a:srgbClr val="FF7C80"/>
    <a:srgbClr val="FF9999"/>
    <a:srgbClr val="D7AD13"/>
    <a:srgbClr val="EAB200"/>
    <a:srgbClr val="001B70"/>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2072" autoAdjust="0"/>
  </p:normalViewPr>
  <p:slideViewPr>
    <p:cSldViewPr>
      <p:cViewPr varScale="1">
        <p:scale>
          <a:sx n="81" d="100"/>
          <a:sy n="81" d="100"/>
        </p:scale>
        <p:origin x="1368"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CE1D22-0A13-364C-AB57-ED823F1168FF}" type="datetimeFigureOut">
              <a:rPr lang="en-US" smtClean="0"/>
              <a:pPr/>
              <a:t>4/22/2021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ADBA3F-6EB8-2F45-AFD1-E2FE43DB95BC}" type="slidenum">
              <a:rPr lang="en-US" smtClean="0"/>
              <a:pPr/>
              <a:t>‹#›</a:t>
            </a:fld>
            <a:endParaRPr lang="en-US"/>
          </a:p>
        </p:txBody>
      </p:sp>
    </p:spTree>
    <p:extLst>
      <p:ext uri="{BB962C8B-B14F-4D97-AF65-F5344CB8AC3E}">
        <p14:creationId xmlns:p14="http://schemas.microsoft.com/office/powerpoint/2010/main" val="18459467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
          </p:nvPr>
        </p:nvSpPr>
        <p:spPr/>
        <p:txBody>
          <a:bodyPr/>
          <a:lstStyle/>
          <a:p>
            <a:pPr>
              <a:defRPr/>
            </a:pPr>
            <a:fld id="{1C864BAA-E6CF-4107-9987-21E60A20E7E2}" type="datetime1">
              <a:rPr lang="en-US" smtClean="0"/>
              <a:pPr>
                <a:defRPr/>
              </a:pPr>
              <a:t>4/22/2021</a:t>
            </a:fld>
            <a:endParaRPr lang="en-US" sz="1200"/>
          </a:p>
        </p:txBody>
      </p:sp>
      <p:sp>
        <p:nvSpPr>
          <p:cNvPr id="5" name="灯片编号占位符 4"/>
          <p:cNvSpPr>
            <a:spLocks noGrp="1"/>
          </p:cNvSpPr>
          <p:nvPr>
            <p:ph type="sldNum" sz="quarter" idx="5"/>
          </p:nvPr>
        </p:nvSpPr>
        <p:spPr/>
        <p:txBody>
          <a:bodyPr/>
          <a:lstStyle/>
          <a:p>
            <a:fld id="{29216279-FB83-4541-B350-D20798294150}" type="slidenum">
              <a:rPr lang="en-US" altLang="zh-CN" smtClean="0"/>
              <a:pPr/>
              <a:t>4</a:t>
            </a:fld>
            <a:endParaRPr lang="en-US" altLang="zh-CN" sz="1200"/>
          </a:p>
        </p:txBody>
      </p:sp>
    </p:spTree>
    <p:extLst>
      <p:ext uri="{BB962C8B-B14F-4D97-AF65-F5344CB8AC3E}">
        <p14:creationId xmlns:p14="http://schemas.microsoft.com/office/powerpoint/2010/main" val="143941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日期占位符 3"/>
          <p:cNvSpPr>
            <a:spLocks noGrp="1"/>
          </p:cNvSpPr>
          <p:nvPr>
            <p:ph type="dt" idx="1"/>
          </p:nvPr>
        </p:nvSpPr>
        <p:spPr/>
        <p:txBody>
          <a:bodyPr/>
          <a:lstStyle/>
          <a:p>
            <a:pPr>
              <a:defRPr/>
            </a:pPr>
            <a:fld id="{1C864BAA-E6CF-4107-9987-21E60A20E7E2}" type="datetime1">
              <a:rPr lang="en-US" smtClean="0"/>
              <a:pPr>
                <a:defRPr/>
              </a:pPr>
              <a:t>4/22/2021</a:t>
            </a:fld>
            <a:endParaRPr lang="en-US" sz="1200"/>
          </a:p>
        </p:txBody>
      </p:sp>
      <p:sp>
        <p:nvSpPr>
          <p:cNvPr id="5" name="灯片编号占位符 4"/>
          <p:cNvSpPr>
            <a:spLocks noGrp="1"/>
          </p:cNvSpPr>
          <p:nvPr>
            <p:ph type="sldNum" sz="quarter" idx="5"/>
          </p:nvPr>
        </p:nvSpPr>
        <p:spPr/>
        <p:txBody>
          <a:bodyPr/>
          <a:lstStyle/>
          <a:p>
            <a:fld id="{29216279-FB83-4541-B350-D20798294150}" type="slidenum">
              <a:rPr lang="en-US" altLang="zh-CN" smtClean="0"/>
              <a:pPr/>
              <a:t>60</a:t>
            </a:fld>
            <a:endParaRPr lang="en-US" altLang="zh-CN" sz="1200"/>
          </a:p>
        </p:txBody>
      </p:sp>
    </p:spTree>
    <p:extLst>
      <p:ext uri="{BB962C8B-B14F-4D97-AF65-F5344CB8AC3E}">
        <p14:creationId xmlns:p14="http://schemas.microsoft.com/office/powerpoint/2010/main" val="4264503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1" descr="backgroud-blueframe"/>
          <p:cNvPicPr>
            <a:picLocks noChangeAspect="1" noChangeArrowheads="1"/>
          </p:cNvPicPr>
          <p:nvPr/>
        </p:nvPicPr>
        <p:blipFill>
          <a:blip r:embed="rId2" cstate="print"/>
          <a:srcRect/>
          <a:stretch>
            <a:fillRect/>
          </a:stretch>
        </p:blipFill>
        <p:spPr bwMode="auto">
          <a:xfrm>
            <a:off x="-8793" y="561975"/>
            <a:ext cx="9161585" cy="6296025"/>
          </a:xfrm>
          <a:prstGeom prst="rect">
            <a:avLst/>
          </a:prstGeom>
          <a:noFill/>
          <a:ln w="9525">
            <a:noFill/>
            <a:miter lim="800000"/>
            <a:headEnd/>
            <a:tailEnd/>
          </a:ln>
        </p:spPr>
      </p:pic>
      <p:pic>
        <p:nvPicPr>
          <p:cNvPr id="5" name="Picture 2" descr="软件所所徽"/>
          <p:cNvPicPr>
            <a:picLocks noChangeAspect="1" noChangeArrowheads="1"/>
          </p:cNvPicPr>
          <p:nvPr/>
        </p:nvPicPr>
        <p:blipFill>
          <a:blip r:embed="rId3" cstate="print"/>
          <a:srcRect/>
          <a:stretch>
            <a:fillRect/>
          </a:stretch>
        </p:blipFill>
        <p:spPr bwMode="auto">
          <a:xfrm>
            <a:off x="5103935" y="112713"/>
            <a:ext cx="1261696" cy="412750"/>
          </a:xfrm>
          <a:prstGeom prst="rect">
            <a:avLst/>
          </a:prstGeom>
          <a:noFill/>
          <a:ln w="9525">
            <a:noFill/>
            <a:miter lim="800000"/>
            <a:headEnd/>
            <a:tailEnd/>
          </a:ln>
        </p:spPr>
      </p:pic>
      <p:pic>
        <p:nvPicPr>
          <p:cNvPr id="6" name="Picture 4" descr="iscas-mzd"/>
          <p:cNvPicPr>
            <a:picLocks noChangeAspect="1" noChangeArrowheads="1"/>
          </p:cNvPicPr>
          <p:nvPr/>
        </p:nvPicPr>
        <p:blipFill>
          <a:blip r:embed="rId4" cstate="print"/>
          <a:srcRect/>
          <a:stretch>
            <a:fillRect/>
          </a:stretch>
        </p:blipFill>
        <p:spPr bwMode="auto">
          <a:xfrm>
            <a:off x="6566390" y="96838"/>
            <a:ext cx="1976803" cy="334962"/>
          </a:xfrm>
          <a:prstGeom prst="rect">
            <a:avLst/>
          </a:prstGeom>
          <a:noFill/>
          <a:ln w="9525">
            <a:noFill/>
            <a:miter lim="800000"/>
            <a:headEnd/>
            <a:tailEnd/>
          </a:ln>
        </p:spPr>
      </p:pic>
      <p:sp>
        <p:nvSpPr>
          <p:cNvPr id="7" name="Text Box 5"/>
          <p:cNvSpPr txBox="1">
            <a:spLocks noChangeArrowheads="1"/>
          </p:cNvSpPr>
          <p:nvPr/>
        </p:nvSpPr>
        <p:spPr bwMode="auto">
          <a:xfrm>
            <a:off x="6279596" y="333375"/>
            <a:ext cx="2632452"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1913862" name="Rectangle 6"/>
          <p:cNvSpPr>
            <a:spLocks noGrp="1" noChangeArrowheads="1"/>
          </p:cNvSpPr>
          <p:nvPr>
            <p:ph type="ctrTitle"/>
          </p:nvPr>
        </p:nvSpPr>
        <p:spPr>
          <a:xfrm>
            <a:off x="451339" y="1828801"/>
            <a:ext cx="8241323" cy="1744663"/>
          </a:xfrm>
          <a:noFill/>
        </p:spPr>
        <p:txBody>
          <a:bodyPr lIns="91440" rIns="91440"/>
          <a:lstStyle>
            <a:lvl1pPr algn="ctr">
              <a:defRPr sz="3692" b="0">
                <a:solidFill>
                  <a:srgbClr val="000066"/>
                </a:solidFill>
                <a:effectLst>
                  <a:outerShdw blurRad="38100" dist="38100" dir="2700000" algn="tl">
                    <a:srgbClr val="C0C0C0"/>
                  </a:outerShdw>
                </a:effectLst>
                <a:latin typeface="微软雅黑" pitchFamily="34" charset="-122"/>
                <a:ea typeface="微软雅黑" pitchFamily="34" charset="-122"/>
              </a:defRPr>
            </a:lvl1pPr>
          </a:lstStyle>
          <a:p>
            <a:r>
              <a:rPr lang="zh-CN" altLang="en-US"/>
              <a:t>单击此处编辑母版标题样式</a:t>
            </a:r>
            <a:endParaRPr lang="zh-CN" altLang="en-US" dirty="0"/>
          </a:p>
        </p:txBody>
      </p:sp>
      <p:sp>
        <p:nvSpPr>
          <p:cNvPr id="1913863" name="Rectangle 7"/>
          <p:cNvSpPr>
            <a:spLocks noGrp="1" noChangeArrowheads="1"/>
          </p:cNvSpPr>
          <p:nvPr>
            <p:ph type="subTitle" idx="1"/>
          </p:nvPr>
        </p:nvSpPr>
        <p:spPr>
          <a:xfrm>
            <a:off x="1521069" y="3886200"/>
            <a:ext cx="5908431" cy="1752600"/>
          </a:xfrm>
        </p:spPr>
        <p:txBody>
          <a:bodyPr/>
          <a:lstStyle>
            <a:lvl1pPr marL="0" indent="0" algn="ctr">
              <a:buFont typeface="Wingdings" pitchFamily="2" charset="2"/>
              <a:buNone/>
              <a:defRPr sz="2954"/>
            </a:lvl1pPr>
          </a:lstStyle>
          <a:p>
            <a:r>
              <a:rPr lang="zh-CN" altLang="en-US"/>
              <a:t>单击此处编辑母版副标题样式</a:t>
            </a:r>
            <a:endParaRPr lang="zh-CN" altLang="en-US" dirty="0"/>
          </a:p>
        </p:txBody>
      </p:sp>
    </p:spTree>
    <p:extLst>
      <p:ext uri="{BB962C8B-B14F-4D97-AF65-F5344CB8AC3E}">
        <p14:creationId xmlns:p14="http://schemas.microsoft.com/office/powerpoint/2010/main" val="245360703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057"/>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2021/4/22</a:t>
            </a:fld>
            <a:endParaRPr lang="zh-CN" altLang="en-US"/>
          </a:p>
        </p:txBody>
      </p:sp>
      <p:sp>
        <p:nvSpPr>
          <p:cNvPr id="5" name="Rectangle 1058"/>
          <p:cNvSpPr>
            <a:spLocks noGrp="1" noChangeArrowheads="1"/>
          </p:cNvSpPr>
          <p:nvPr>
            <p:ph type="ftr" sz="quarter" idx="11"/>
          </p:nvPr>
        </p:nvSpPr>
        <p:spPr>
          <a:ln/>
        </p:spPr>
        <p:txBody>
          <a:bodyPr/>
          <a:lstStyle>
            <a:lvl1pPr>
              <a:defRPr/>
            </a:lvl1pPr>
          </a:lstStyle>
          <a:p>
            <a:endParaRPr lang="zh-CN" altLang="en-US"/>
          </a:p>
        </p:txBody>
      </p:sp>
      <p:sp>
        <p:nvSpPr>
          <p:cNvPr id="6" name="Rectangle 1059"/>
          <p:cNvSpPr>
            <a:spLocks noGrp="1" noChangeArrowheads="1"/>
          </p:cNvSpPr>
          <p:nvPr>
            <p:ph type="sldNum" sz="quarter" idx="12"/>
          </p:nvPr>
        </p:nvSpPr>
        <p:spPr>
          <a:ln/>
        </p:spPr>
        <p:txBody>
          <a:bodyPr/>
          <a:lstStyle>
            <a:lvl1pPr>
              <a:defRPr/>
            </a:lvl1pPr>
          </a:lstStyle>
          <a:p>
            <a:pPr>
              <a:defRPr/>
            </a:pPr>
            <a:fld id="{71D8CAA4-D073-466F-8D95-83D121EDC3B5}" type="slidenum">
              <a:rPr lang="en-US" altLang="zh-CN"/>
              <a:pPr>
                <a:defRPr/>
              </a:pPr>
              <a:t>‹#›</a:t>
            </a:fld>
            <a:endParaRPr lang="en-US" altLang="zh-CN"/>
          </a:p>
        </p:txBody>
      </p:sp>
    </p:spTree>
    <p:extLst>
      <p:ext uri="{BB962C8B-B14F-4D97-AF65-F5344CB8AC3E}">
        <p14:creationId xmlns:p14="http://schemas.microsoft.com/office/powerpoint/2010/main" val="39113581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568326"/>
            <a:ext cx="2286000" cy="5453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568326"/>
            <a:ext cx="6717323" cy="54530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057"/>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2021/4/22</a:t>
            </a:fld>
            <a:endParaRPr lang="zh-CN" altLang="en-US"/>
          </a:p>
        </p:txBody>
      </p:sp>
      <p:sp>
        <p:nvSpPr>
          <p:cNvPr id="5" name="Rectangle 1058"/>
          <p:cNvSpPr>
            <a:spLocks noGrp="1" noChangeArrowheads="1"/>
          </p:cNvSpPr>
          <p:nvPr>
            <p:ph type="ftr" sz="quarter" idx="11"/>
          </p:nvPr>
        </p:nvSpPr>
        <p:spPr>
          <a:ln/>
        </p:spPr>
        <p:txBody>
          <a:bodyPr/>
          <a:lstStyle>
            <a:lvl1pPr>
              <a:defRPr/>
            </a:lvl1pPr>
          </a:lstStyle>
          <a:p>
            <a:endParaRPr lang="zh-CN" altLang="en-US"/>
          </a:p>
        </p:txBody>
      </p:sp>
      <p:sp>
        <p:nvSpPr>
          <p:cNvPr id="6" name="Rectangle 1059"/>
          <p:cNvSpPr>
            <a:spLocks noGrp="1" noChangeArrowheads="1"/>
          </p:cNvSpPr>
          <p:nvPr>
            <p:ph type="sldNum" sz="quarter" idx="12"/>
          </p:nvPr>
        </p:nvSpPr>
        <p:spPr>
          <a:ln/>
        </p:spPr>
        <p:txBody>
          <a:bodyPr/>
          <a:lstStyle>
            <a:lvl1pPr>
              <a:defRPr/>
            </a:lvl1pPr>
          </a:lstStyle>
          <a:p>
            <a:pPr>
              <a:defRPr/>
            </a:pPr>
            <a:fld id="{94CB4ECF-B331-4F26-9EDB-E08F759F9BE6}" type="slidenum">
              <a:rPr lang="en-US" altLang="zh-CN"/>
              <a:pPr>
                <a:defRPr/>
              </a:pPr>
              <a:t>‹#›</a:t>
            </a:fld>
            <a:endParaRPr lang="en-US" altLang="zh-CN"/>
          </a:p>
        </p:txBody>
      </p:sp>
    </p:spTree>
    <p:extLst>
      <p:ext uri="{BB962C8B-B14F-4D97-AF65-F5344CB8AC3E}">
        <p14:creationId xmlns:p14="http://schemas.microsoft.com/office/powerpoint/2010/main" val="185835073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p:txBody>
          <a:bodyPr/>
          <a:lstStyle>
            <a:lvl1pPr>
              <a:defRPr/>
            </a:lvl1pPr>
          </a:lstStyle>
          <a:p>
            <a:fld id="{530820CF-B880-4189-942D-D702A7CBA730}" type="datetimeFigureOut">
              <a:rPr lang="zh-CN" altLang="en-US" smtClean="0"/>
              <a:pPr/>
              <a:t>2021/4/22</a:t>
            </a:fld>
            <a:endParaRPr lang="zh-CN" altLang="en-US"/>
          </a:p>
        </p:txBody>
      </p:sp>
      <p:sp>
        <p:nvSpPr>
          <p:cNvPr id="3" name="Rectangle 1058"/>
          <p:cNvSpPr>
            <a:spLocks noGrp="1" noChangeArrowheads="1"/>
          </p:cNvSpPr>
          <p:nvPr>
            <p:ph type="ftr" sz="quarter" idx="11"/>
          </p:nvPr>
        </p:nvSpPr>
        <p:spPr/>
        <p:txBody>
          <a:bodyPr/>
          <a:lstStyle>
            <a:lvl1pPr>
              <a:defRPr/>
            </a:lvl1pPr>
          </a:lstStyle>
          <a:p>
            <a:endParaRPr lang="zh-CN" altLang="en-US"/>
          </a:p>
        </p:txBody>
      </p:sp>
      <p:sp>
        <p:nvSpPr>
          <p:cNvPr id="5" name="Rectangle 1059"/>
          <p:cNvSpPr>
            <a:spLocks noGrp="1" noChangeArrowheads="1"/>
          </p:cNvSpPr>
          <p:nvPr>
            <p:ph type="sldNum" sz="quarter" idx="12"/>
          </p:nvPr>
        </p:nvSpPr>
        <p:spPr>
          <a:xfrm>
            <a:off x="6934200" y="6242050"/>
            <a:ext cx="1758462" cy="457200"/>
          </a:xfrm>
        </p:spPr>
        <p:txBody>
          <a:bodyPr/>
          <a:lstStyle>
            <a:lvl1pPr>
              <a:defRPr/>
            </a:lvl1pPr>
          </a:lstStyle>
          <a:p>
            <a:pPr>
              <a:defRPr/>
            </a:pPr>
            <a:fld id="{891DE90A-06C3-47CE-BA8B-3C8F01A40176}" type="slidenum">
              <a:rPr lang="en-US" altLang="zh-CN"/>
              <a:pPr>
                <a:defRPr/>
              </a:pPr>
              <a:t>‹#›</a:t>
            </a:fld>
            <a:endParaRPr lang="en-US" altLang="zh-CN"/>
          </a:p>
        </p:txBody>
      </p:sp>
      <p:sp>
        <p:nvSpPr>
          <p:cNvPr id="3109" name="Rectangle 1061"/>
          <p:cNvSpPr>
            <a:spLocks noGrp="1" noChangeAspect="1" noChangeArrowheads="1"/>
          </p:cNvSpPr>
          <p:nvPr>
            <p:ph type="title" hasCustomPrompt="1"/>
          </p:nvPr>
        </p:nvSpPr>
        <p:spPr bwMode="auto">
          <a:xfrm>
            <a:off x="0" y="561976"/>
            <a:ext cx="9144000" cy="557213"/>
          </a:xfrm>
          <a:prstGeom prst="rect">
            <a:avLst/>
          </a:prstGeom>
          <a:solidFill>
            <a:srgbClr val="336699"/>
          </a:solidFill>
          <a:ln w="9525">
            <a:noFill/>
            <a:miter lim="800000"/>
          </a:ln>
          <a:effectLst/>
        </p:spPr>
        <p:txBody>
          <a:bodyPr vert="horz" wrap="square" lIns="288000" tIns="45720" rIns="288000" bIns="45720" numCol="1" anchor="ctr" anchorCtr="0" compatLnSpc="1"/>
          <a:lstStyle/>
          <a:p>
            <a:pPr lvl="0"/>
            <a:r>
              <a:rPr lang="zh-CN" altLang="en-US" dirty="0"/>
              <a:t>单击此处编辑母版标题样式文件</a:t>
            </a:r>
          </a:p>
        </p:txBody>
      </p:sp>
      <p:sp>
        <p:nvSpPr>
          <p:cNvPr id="4" name="内容占位符 3"/>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0178737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4" name="Rectangle 1057"/>
          <p:cNvSpPr>
            <a:spLocks noGrp="1" noChangeArrowheads="1"/>
          </p:cNvSpPr>
          <p:nvPr>
            <p:ph type="dt" sz="half" idx="10"/>
          </p:nvPr>
        </p:nvSpPr>
        <p:spPr/>
        <p:txBody>
          <a:bodyPr/>
          <a:lstStyle>
            <a:lvl1pPr>
              <a:defRPr/>
            </a:lvl1pPr>
          </a:lstStyle>
          <a:p>
            <a:fld id="{530820CF-B880-4189-942D-D702A7CBA730}" type="datetimeFigureOut">
              <a:rPr lang="zh-CN" altLang="en-US" smtClean="0"/>
              <a:pPr/>
              <a:t>2021/4/22</a:t>
            </a:fld>
            <a:endParaRPr lang="zh-CN" altLang="en-US"/>
          </a:p>
        </p:txBody>
      </p:sp>
      <p:sp>
        <p:nvSpPr>
          <p:cNvPr id="5" name="Rectangle 1058"/>
          <p:cNvSpPr>
            <a:spLocks noGrp="1" noChangeArrowheads="1"/>
          </p:cNvSpPr>
          <p:nvPr>
            <p:ph type="ftr" sz="quarter" idx="11"/>
          </p:nvPr>
        </p:nvSpPr>
        <p:spPr/>
        <p:txBody>
          <a:bodyPr/>
          <a:lstStyle>
            <a:lvl1pPr>
              <a:defRPr/>
            </a:lvl1pPr>
          </a:lstStyle>
          <a:p>
            <a:endParaRPr lang="zh-CN" altLang="en-US"/>
          </a:p>
        </p:txBody>
      </p:sp>
      <p:sp>
        <p:nvSpPr>
          <p:cNvPr id="6" name="Rectangle 1059"/>
          <p:cNvSpPr>
            <a:spLocks noGrp="1" noChangeArrowheads="1"/>
          </p:cNvSpPr>
          <p:nvPr>
            <p:ph type="sldNum" sz="quarter" idx="12"/>
          </p:nvPr>
        </p:nvSpPr>
        <p:spPr/>
        <p:txBody>
          <a:bodyPr/>
          <a:lstStyle>
            <a:lvl1pPr>
              <a:defRPr/>
            </a:lvl1pPr>
          </a:lstStyle>
          <a:p>
            <a:pPr>
              <a:defRPr/>
            </a:pPr>
            <a:fld id="{0A503701-8B22-4BF9-B83D-C544728963A7}" type="slidenum">
              <a:rPr lang="en-US" altLang="zh-CN"/>
              <a:pPr>
                <a:defRPr/>
              </a:pPr>
              <a:t>‹#›</a:t>
            </a:fld>
            <a:endParaRPr lang="en-US" altLang="zh-CN"/>
          </a:p>
        </p:txBody>
      </p:sp>
      <p:sp>
        <p:nvSpPr>
          <p:cNvPr id="7" name="标题 6"/>
          <p:cNvSpPr>
            <a:spLocks noGrp="1"/>
          </p:cNvSpPr>
          <p:nvPr>
            <p:ph type="title"/>
          </p:nvPr>
        </p:nvSpPr>
        <p:spPr/>
        <p:txBody>
          <a:bodyPr tIns="107950" bIns="0"/>
          <a:lstStyle/>
          <a:p>
            <a:r>
              <a:rPr lang="zh-CN" altLang="en-US"/>
              <a:t>单击此处编辑母版标题样式</a:t>
            </a:r>
          </a:p>
        </p:txBody>
      </p:sp>
      <p:sp>
        <p:nvSpPr>
          <p:cNvPr id="8" name="内容占位符 7"/>
          <p:cNvSpPr>
            <a:spLocks noGrp="1"/>
          </p:cNvSpPr>
          <p:nvPr>
            <p:ph idx="13"/>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367927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首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471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第三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91802" y="764815"/>
            <a:ext cx="5760400" cy="432030"/>
          </a:xfrm>
          <a:prstGeom prst="roundRect">
            <a:avLst>
              <a:gd name="adj" fmla="val 50000"/>
            </a:avLst>
          </a:prstGeom>
          <a:solidFill>
            <a:schemeClr val="accent1">
              <a:lumMod val="20000"/>
              <a:lumOff val="80000"/>
            </a:schemeClr>
          </a:solidFill>
          <a:ln w="9525">
            <a:solidFill>
              <a:srgbClr val="002060"/>
            </a:solidFill>
          </a:ln>
        </p:spPr>
        <p:txBody>
          <a:bodyPr anchor="ctr"/>
          <a:lstStyle>
            <a:lvl1pPr marL="0" indent="0" algn="ctr">
              <a:buNone/>
              <a:defRPr sz="2386" b="1" baseline="0">
                <a:solidFill>
                  <a:schemeClr val="tx1"/>
                </a:solidFill>
                <a:effectLst/>
                <a:latin typeface="Arial Narrow" pitchFamily="34" charset="0"/>
                <a:ea typeface="微软雅黑" pitchFamily="34" charset="-122"/>
              </a:defRPr>
            </a:lvl1pPr>
            <a:lvl2pPr marL="389586" indent="0">
              <a:buNone/>
              <a:defRPr sz="1704">
                <a:solidFill>
                  <a:schemeClr val="tx1">
                    <a:tint val="75000"/>
                  </a:schemeClr>
                </a:solidFill>
              </a:defRPr>
            </a:lvl2pPr>
            <a:lvl3pPr marL="779173" indent="0">
              <a:buNone/>
              <a:defRPr sz="1534">
                <a:solidFill>
                  <a:schemeClr val="tx1">
                    <a:tint val="75000"/>
                  </a:schemeClr>
                </a:solidFill>
              </a:defRPr>
            </a:lvl3pPr>
            <a:lvl4pPr marL="1168759" indent="0">
              <a:buNone/>
              <a:defRPr sz="1363">
                <a:solidFill>
                  <a:schemeClr val="tx1">
                    <a:tint val="75000"/>
                  </a:schemeClr>
                </a:solidFill>
              </a:defRPr>
            </a:lvl4pPr>
            <a:lvl5pPr marL="1558345" indent="0">
              <a:buNone/>
              <a:defRPr sz="1363">
                <a:solidFill>
                  <a:schemeClr val="tx1">
                    <a:tint val="75000"/>
                  </a:schemeClr>
                </a:solidFill>
              </a:defRPr>
            </a:lvl5pPr>
            <a:lvl6pPr marL="1947932" indent="0">
              <a:buNone/>
              <a:defRPr sz="1363">
                <a:solidFill>
                  <a:schemeClr val="tx1">
                    <a:tint val="75000"/>
                  </a:schemeClr>
                </a:solidFill>
              </a:defRPr>
            </a:lvl6pPr>
            <a:lvl7pPr marL="2337518" indent="0">
              <a:buNone/>
              <a:defRPr sz="1363">
                <a:solidFill>
                  <a:schemeClr val="tx1">
                    <a:tint val="75000"/>
                  </a:schemeClr>
                </a:solidFill>
              </a:defRPr>
            </a:lvl7pPr>
            <a:lvl8pPr marL="2727104" indent="0">
              <a:buNone/>
              <a:defRPr sz="1363">
                <a:solidFill>
                  <a:schemeClr val="tx1">
                    <a:tint val="75000"/>
                  </a:schemeClr>
                </a:solidFill>
              </a:defRPr>
            </a:lvl8pPr>
            <a:lvl9pPr marL="3116691" indent="0">
              <a:buNone/>
              <a:defRPr sz="1363">
                <a:solidFill>
                  <a:schemeClr val="tx1">
                    <a:tint val="75000"/>
                  </a:schemeClr>
                </a:solidFill>
              </a:defRPr>
            </a:lvl9pPr>
          </a:lstStyle>
          <a:p>
            <a:pPr lvl="0"/>
            <a:r>
              <a:rPr lang="zh-CN" altLang="en-US" noProof="1"/>
              <a:t>单击此处编辑母版文本样式</a:t>
            </a:r>
          </a:p>
        </p:txBody>
      </p:sp>
      <p:sp>
        <p:nvSpPr>
          <p:cNvPr id="7" name="Content Placeholder 2"/>
          <p:cNvSpPr>
            <a:spLocks noGrp="1"/>
          </p:cNvSpPr>
          <p:nvPr>
            <p:ph idx="13"/>
          </p:nvPr>
        </p:nvSpPr>
        <p:spPr>
          <a:xfrm>
            <a:off x="628652" y="1412864"/>
            <a:ext cx="7886700" cy="4870903"/>
          </a:xfrm>
        </p:spPr>
        <p:txBody>
          <a:bodyPr/>
          <a:lstStyle>
            <a:lvl1pPr>
              <a:lnSpc>
                <a:spcPct val="100000"/>
              </a:lnSpc>
              <a:defRPr lang="zh-CN" altLang="en-US" sz="2045" b="1" kern="1200" baseline="0" noProof="1" dirty="0" smtClean="0">
                <a:solidFill>
                  <a:schemeClr val="tx1"/>
                </a:solidFill>
                <a:latin typeface="+mj-ea"/>
                <a:ea typeface="+mj-ea"/>
                <a:cs typeface="+mn-cs"/>
              </a:defRPr>
            </a:lvl1pPr>
            <a:lvl2pPr marL="584380" indent="-194793">
              <a:lnSpc>
                <a:spcPct val="100000"/>
              </a:lnSpc>
              <a:defRPr lang="zh-CN" altLang="en-US" sz="1704" b="1" kern="1200" baseline="0" noProof="1" dirty="0" smtClean="0">
                <a:solidFill>
                  <a:schemeClr val="accent2">
                    <a:lumMod val="50000"/>
                  </a:schemeClr>
                </a:solidFill>
                <a:latin typeface="+mj-ea"/>
                <a:ea typeface="+mj-ea"/>
                <a:cs typeface="+mn-cs"/>
              </a:defRPr>
            </a:lvl2pPr>
          </a:lstStyle>
          <a:p>
            <a:pPr lvl="0"/>
            <a:r>
              <a:rPr lang="zh-CN" altLang="en-US" noProof="1"/>
              <a:t>单击此处编辑母版文本样式</a:t>
            </a:r>
          </a:p>
          <a:p>
            <a:pPr lvl="1"/>
            <a:r>
              <a:rPr lang="zh-CN" altLang="en-US" noProof="1"/>
              <a:t>二级</a:t>
            </a:r>
          </a:p>
        </p:txBody>
      </p:sp>
    </p:spTree>
    <p:extLst>
      <p:ext uri="{BB962C8B-B14F-4D97-AF65-F5344CB8AC3E}">
        <p14:creationId xmlns:p14="http://schemas.microsoft.com/office/powerpoint/2010/main" val="352724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结束页">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F384E4B-AA6E-453B-ADE9-F02F43DFE6F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5752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340769"/>
            <a:ext cx="8241323" cy="4896543"/>
          </a:xfrm>
        </p:spPr>
        <p:txBody>
          <a:bodyPr/>
          <a:lstStyle>
            <a:lvl1pPr>
              <a:defRPr sz="2585">
                <a:latin typeface="Times New Roman" pitchFamily="18" charset="0"/>
                <a:ea typeface="+mn-ea"/>
                <a:cs typeface="Times New Roman" pitchFamily="18" charset="0"/>
              </a:defRPr>
            </a:lvl1pPr>
            <a:lvl2pPr>
              <a:lnSpc>
                <a:spcPct val="100000"/>
              </a:lnSpc>
              <a:defRPr sz="1846" b="1">
                <a:solidFill>
                  <a:schemeClr val="tx1"/>
                </a:solidFill>
                <a:latin typeface="Times New Roman" pitchFamily="18" charset="0"/>
                <a:ea typeface="幼圆" pitchFamily="49" charset="-122"/>
                <a:cs typeface="Times New Roman" pitchFamily="18" charset="0"/>
              </a:defRPr>
            </a:lvl2pPr>
            <a:lvl3pPr>
              <a:buFont typeface="Wingdings" pitchFamily="2" charset="2"/>
              <a:buChar char="Ø"/>
              <a:defRPr b="1">
                <a:solidFill>
                  <a:srgbClr val="CC3300"/>
                </a:solidFill>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7226333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1"/>
            <a:ext cx="7772400" cy="1362075"/>
          </a:xfrm>
        </p:spPr>
        <p:txBody>
          <a:bodyPr anchor="t"/>
          <a:lstStyle>
            <a:lvl1pPr algn="l">
              <a:defRPr sz="3692" b="1" cap="all"/>
            </a:lvl1pPr>
          </a:lstStyle>
          <a:p>
            <a:r>
              <a:rPr lang="zh-CN" altLang="en-US"/>
              <a:t>单击此处编辑母版标题样式</a:t>
            </a:r>
          </a:p>
        </p:txBody>
      </p:sp>
      <p:sp>
        <p:nvSpPr>
          <p:cNvPr id="3" name="文本占位符 2"/>
          <p:cNvSpPr>
            <a:spLocks noGrp="1"/>
          </p:cNvSpPr>
          <p:nvPr>
            <p:ph type="body" idx="1"/>
          </p:nvPr>
        </p:nvSpPr>
        <p:spPr>
          <a:xfrm>
            <a:off x="722435" y="2906713"/>
            <a:ext cx="7772400" cy="1500187"/>
          </a:xfr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zh-CN" altLang="en-US"/>
              <a:t>单击此处编辑母版文本样式</a:t>
            </a:r>
          </a:p>
        </p:txBody>
      </p:sp>
      <p:sp>
        <p:nvSpPr>
          <p:cNvPr id="4" name="Rectangle 1057"/>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2021/4/22</a:t>
            </a:fld>
            <a:endParaRPr lang="zh-CN" altLang="en-US"/>
          </a:p>
        </p:txBody>
      </p:sp>
      <p:sp>
        <p:nvSpPr>
          <p:cNvPr id="5" name="Rectangle 1058"/>
          <p:cNvSpPr>
            <a:spLocks noGrp="1" noChangeArrowheads="1"/>
          </p:cNvSpPr>
          <p:nvPr>
            <p:ph type="ftr" sz="quarter" idx="11"/>
          </p:nvPr>
        </p:nvSpPr>
        <p:spPr>
          <a:ln/>
        </p:spPr>
        <p:txBody>
          <a:bodyPr/>
          <a:lstStyle>
            <a:lvl1pPr>
              <a:defRPr/>
            </a:lvl1pPr>
          </a:lstStyle>
          <a:p>
            <a:endParaRPr lang="zh-CN" altLang="en-US"/>
          </a:p>
        </p:txBody>
      </p:sp>
      <p:sp>
        <p:nvSpPr>
          <p:cNvPr id="6" name="Rectangle 1059"/>
          <p:cNvSpPr>
            <a:spLocks noGrp="1" noChangeArrowheads="1"/>
          </p:cNvSpPr>
          <p:nvPr>
            <p:ph type="sldNum" sz="quarter" idx="12"/>
          </p:nvPr>
        </p:nvSpPr>
        <p:spPr>
          <a:ln/>
        </p:spPr>
        <p:txBody>
          <a:bodyPr/>
          <a:lstStyle>
            <a:lvl1pPr>
              <a:defRPr/>
            </a:lvl1pPr>
          </a:lstStyle>
          <a:p>
            <a:pPr>
              <a:defRPr/>
            </a:pPr>
            <a:fld id="{D2782C1A-C5B3-42D5-AF87-DBD5476B7BE4}" type="slidenum">
              <a:rPr lang="en-US" altLang="zh-CN"/>
              <a:pPr>
                <a:defRPr/>
              </a:pPr>
              <a:t>‹#›</a:t>
            </a:fld>
            <a:endParaRPr lang="en-US" altLang="zh-CN"/>
          </a:p>
        </p:txBody>
      </p:sp>
    </p:spTree>
    <p:extLst>
      <p:ext uri="{BB962C8B-B14F-4D97-AF65-F5344CB8AC3E}">
        <p14:creationId xmlns:p14="http://schemas.microsoft.com/office/powerpoint/2010/main" val="11086633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1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2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057"/>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2021/4/22</a:t>
            </a:fld>
            <a:endParaRPr lang="zh-CN" altLang="en-US"/>
          </a:p>
        </p:txBody>
      </p:sp>
      <p:sp>
        <p:nvSpPr>
          <p:cNvPr id="6" name="Rectangle 1058"/>
          <p:cNvSpPr>
            <a:spLocks noGrp="1" noChangeArrowheads="1"/>
          </p:cNvSpPr>
          <p:nvPr>
            <p:ph type="ftr" sz="quarter" idx="11"/>
          </p:nvPr>
        </p:nvSpPr>
        <p:spPr>
          <a:ln/>
        </p:spPr>
        <p:txBody>
          <a:bodyPr/>
          <a:lstStyle>
            <a:lvl1pPr>
              <a:defRPr/>
            </a:lvl1pPr>
          </a:lstStyle>
          <a:p>
            <a:endParaRPr lang="zh-CN" altLang="en-US"/>
          </a:p>
        </p:txBody>
      </p:sp>
      <p:sp>
        <p:nvSpPr>
          <p:cNvPr id="7" name="Rectangle 1059"/>
          <p:cNvSpPr>
            <a:spLocks noGrp="1" noChangeArrowheads="1"/>
          </p:cNvSpPr>
          <p:nvPr>
            <p:ph type="sldNum" sz="quarter" idx="12"/>
          </p:nvPr>
        </p:nvSpPr>
        <p:spPr>
          <a:ln/>
        </p:spPr>
        <p:txBody>
          <a:bodyPr/>
          <a:lstStyle>
            <a:lvl1pPr>
              <a:defRPr/>
            </a:lvl1pPr>
          </a:lstStyle>
          <a:p>
            <a:pPr>
              <a:defRPr/>
            </a:pPr>
            <a:fld id="{E4B3FC63-DC1C-492E-BE4D-1055C8A0177F}" type="slidenum">
              <a:rPr lang="en-US" altLang="zh-CN"/>
              <a:pPr>
                <a:defRPr/>
              </a:pPr>
              <a:t>‹#›</a:t>
            </a:fld>
            <a:endParaRPr lang="en-US" altLang="zh-CN"/>
          </a:p>
        </p:txBody>
      </p:sp>
    </p:spTree>
    <p:extLst>
      <p:ext uri="{BB962C8B-B14F-4D97-AF65-F5344CB8AC3E}">
        <p14:creationId xmlns:p14="http://schemas.microsoft.com/office/powerpoint/2010/main" val="40559196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066"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270" y="1535113"/>
            <a:ext cx="4041531"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6" name="内容占位符 5"/>
          <p:cNvSpPr>
            <a:spLocks noGrp="1"/>
          </p:cNvSpPr>
          <p:nvPr>
            <p:ph sz="quarter" idx="4"/>
          </p:nvPr>
        </p:nvSpPr>
        <p:spPr>
          <a:xfrm>
            <a:off x="4645270" y="2174875"/>
            <a:ext cx="4041531"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057"/>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2021/4/22</a:t>
            </a:fld>
            <a:endParaRPr lang="zh-CN" altLang="en-US"/>
          </a:p>
        </p:txBody>
      </p:sp>
      <p:sp>
        <p:nvSpPr>
          <p:cNvPr id="8" name="Rectangle 1058"/>
          <p:cNvSpPr>
            <a:spLocks noGrp="1" noChangeArrowheads="1"/>
          </p:cNvSpPr>
          <p:nvPr>
            <p:ph type="ftr" sz="quarter" idx="11"/>
          </p:nvPr>
        </p:nvSpPr>
        <p:spPr>
          <a:ln/>
        </p:spPr>
        <p:txBody>
          <a:bodyPr/>
          <a:lstStyle>
            <a:lvl1pPr>
              <a:defRPr/>
            </a:lvl1pPr>
          </a:lstStyle>
          <a:p>
            <a:endParaRPr lang="zh-CN" altLang="en-US"/>
          </a:p>
        </p:txBody>
      </p:sp>
      <p:sp>
        <p:nvSpPr>
          <p:cNvPr id="9" name="Rectangle 1059"/>
          <p:cNvSpPr>
            <a:spLocks noGrp="1" noChangeArrowheads="1"/>
          </p:cNvSpPr>
          <p:nvPr>
            <p:ph type="sldNum" sz="quarter" idx="12"/>
          </p:nvPr>
        </p:nvSpPr>
        <p:spPr>
          <a:ln/>
        </p:spPr>
        <p:txBody>
          <a:bodyPr/>
          <a:lstStyle>
            <a:lvl1pPr>
              <a:defRPr/>
            </a:lvl1pPr>
          </a:lstStyle>
          <a:p>
            <a:pPr>
              <a:defRPr/>
            </a:pPr>
            <a:fld id="{AABE4DC1-00FC-4933-8396-B0E01B53869E}" type="slidenum">
              <a:rPr lang="en-US" altLang="zh-CN"/>
              <a:pPr>
                <a:defRPr/>
              </a:pPr>
              <a:t>‹#›</a:t>
            </a:fld>
            <a:endParaRPr lang="en-US" altLang="zh-CN"/>
          </a:p>
        </p:txBody>
      </p:sp>
    </p:spTree>
    <p:extLst>
      <p:ext uri="{BB962C8B-B14F-4D97-AF65-F5344CB8AC3E}">
        <p14:creationId xmlns:p14="http://schemas.microsoft.com/office/powerpoint/2010/main" val="494964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Rectangle 1057"/>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2021/4/22</a:t>
            </a:fld>
            <a:endParaRPr lang="zh-CN" altLang="en-US"/>
          </a:p>
        </p:txBody>
      </p:sp>
      <p:sp>
        <p:nvSpPr>
          <p:cNvPr id="4" name="Rectangle 1058"/>
          <p:cNvSpPr>
            <a:spLocks noGrp="1" noChangeArrowheads="1"/>
          </p:cNvSpPr>
          <p:nvPr>
            <p:ph type="ftr" sz="quarter" idx="11"/>
          </p:nvPr>
        </p:nvSpPr>
        <p:spPr>
          <a:ln/>
        </p:spPr>
        <p:txBody>
          <a:bodyPr/>
          <a:lstStyle>
            <a:lvl1pPr>
              <a:defRPr/>
            </a:lvl1pPr>
          </a:lstStyle>
          <a:p>
            <a:endParaRPr lang="zh-CN" altLang="en-US"/>
          </a:p>
        </p:txBody>
      </p:sp>
      <p:sp>
        <p:nvSpPr>
          <p:cNvPr id="5" name="Rectangle 1059"/>
          <p:cNvSpPr>
            <a:spLocks noGrp="1" noChangeArrowheads="1"/>
          </p:cNvSpPr>
          <p:nvPr>
            <p:ph type="sldNum" sz="quarter" idx="12"/>
          </p:nvPr>
        </p:nvSpPr>
        <p:spPr>
          <a:ln/>
        </p:spPr>
        <p:txBody>
          <a:bodyPr/>
          <a:lstStyle>
            <a:lvl1pPr>
              <a:defRPr/>
            </a:lvl1pPr>
          </a:lstStyle>
          <a:p>
            <a:pPr>
              <a:defRPr/>
            </a:pPr>
            <a:fld id="{D886664B-AA12-4858-9E22-C1219749D76A}" type="slidenum">
              <a:rPr lang="en-US" altLang="zh-CN"/>
              <a:pPr>
                <a:defRPr/>
              </a:pPr>
              <a:t>‹#›</a:t>
            </a:fld>
            <a:endParaRPr lang="en-US" altLang="zh-CN"/>
          </a:p>
        </p:txBody>
      </p:sp>
      <p:sp>
        <p:nvSpPr>
          <p:cNvPr id="6"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15822141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2021/4/22</a:t>
            </a:fld>
            <a:endParaRPr lang="zh-CN" altLang="en-US"/>
          </a:p>
        </p:txBody>
      </p:sp>
      <p:sp>
        <p:nvSpPr>
          <p:cNvPr id="3" name="Rectangle 1058"/>
          <p:cNvSpPr>
            <a:spLocks noGrp="1" noChangeArrowheads="1"/>
          </p:cNvSpPr>
          <p:nvPr>
            <p:ph type="ftr" sz="quarter" idx="11"/>
          </p:nvPr>
        </p:nvSpPr>
        <p:spPr>
          <a:ln/>
        </p:spPr>
        <p:txBody>
          <a:bodyPr/>
          <a:lstStyle>
            <a:lvl1pPr>
              <a:defRPr/>
            </a:lvl1pPr>
          </a:lstStyle>
          <a:p>
            <a:endParaRPr lang="zh-CN" altLang="en-US"/>
          </a:p>
        </p:txBody>
      </p:sp>
      <p:sp>
        <p:nvSpPr>
          <p:cNvPr id="4" name="Rectangle 1059"/>
          <p:cNvSpPr>
            <a:spLocks noGrp="1" noChangeArrowheads="1"/>
          </p:cNvSpPr>
          <p:nvPr>
            <p:ph type="sldNum" sz="quarter" idx="12"/>
          </p:nvPr>
        </p:nvSpPr>
        <p:spPr>
          <a:ln/>
        </p:spPr>
        <p:txBody>
          <a:bodyPr/>
          <a:lstStyle>
            <a:lvl1pPr>
              <a:defRPr/>
            </a:lvl1pPr>
          </a:lstStyle>
          <a:p>
            <a:pPr>
              <a:defRPr/>
            </a:pPr>
            <a:fld id="{57E13D05-8C78-47A2-8570-EF6F17F897A0}" type="slidenum">
              <a:rPr lang="en-US" altLang="zh-CN"/>
              <a:pPr>
                <a:defRPr/>
              </a:pPr>
              <a:t>‹#›</a:t>
            </a:fld>
            <a:endParaRPr lang="en-US" altLang="zh-CN"/>
          </a:p>
        </p:txBody>
      </p:sp>
    </p:spTree>
    <p:extLst>
      <p:ext uri="{BB962C8B-B14F-4D97-AF65-F5344CB8AC3E}">
        <p14:creationId xmlns:p14="http://schemas.microsoft.com/office/powerpoint/2010/main" val="429314159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1846" b="1"/>
            </a:lvl1pPr>
          </a:lstStyle>
          <a:p>
            <a:r>
              <a:rPr lang="zh-CN" altLang="en-US"/>
              <a:t>单击此处编辑母版标题样式</a:t>
            </a:r>
          </a:p>
        </p:txBody>
      </p:sp>
      <p:sp>
        <p:nvSpPr>
          <p:cNvPr id="3" name="内容占位符 2"/>
          <p:cNvSpPr>
            <a:spLocks noGrp="1"/>
          </p:cNvSpPr>
          <p:nvPr>
            <p:ph idx="1"/>
          </p:nvPr>
        </p:nvSpPr>
        <p:spPr>
          <a:xfrm>
            <a:off x="3575538" y="273051"/>
            <a:ext cx="5111262"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1"/>
            <a:ext cx="3008435" cy="4691063"/>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2021/4/22</a:t>
            </a:fld>
            <a:endParaRPr lang="zh-CN" altLang="en-US"/>
          </a:p>
        </p:txBody>
      </p:sp>
      <p:sp>
        <p:nvSpPr>
          <p:cNvPr id="6" name="Rectangle 1058"/>
          <p:cNvSpPr>
            <a:spLocks noGrp="1" noChangeArrowheads="1"/>
          </p:cNvSpPr>
          <p:nvPr>
            <p:ph type="ftr" sz="quarter" idx="11"/>
          </p:nvPr>
        </p:nvSpPr>
        <p:spPr>
          <a:ln/>
        </p:spPr>
        <p:txBody>
          <a:bodyPr/>
          <a:lstStyle>
            <a:lvl1pPr>
              <a:defRPr/>
            </a:lvl1pPr>
          </a:lstStyle>
          <a:p>
            <a:endParaRPr lang="zh-CN" altLang="en-US"/>
          </a:p>
        </p:txBody>
      </p:sp>
      <p:sp>
        <p:nvSpPr>
          <p:cNvPr id="7" name="Rectangle 1059"/>
          <p:cNvSpPr>
            <a:spLocks noGrp="1" noChangeArrowheads="1"/>
          </p:cNvSpPr>
          <p:nvPr>
            <p:ph type="sldNum" sz="quarter" idx="12"/>
          </p:nvPr>
        </p:nvSpPr>
        <p:spPr>
          <a:ln/>
        </p:spPr>
        <p:txBody>
          <a:bodyPr/>
          <a:lstStyle>
            <a:lvl1pPr>
              <a:defRPr/>
            </a:lvl1pPr>
          </a:lstStyle>
          <a:p>
            <a:pPr>
              <a:defRPr/>
            </a:pPr>
            <a:fld id="{7CF24378-1C3B-44E6-BF5E-36164A66F8F1}" type="slidenum">
              <a:rPr lang="en-US" altLang="zh-CN"/>
              <a:pPr>
                <a:defRPr/>
              </a:pPr>
              <a:t>‹#›</a:t>
            </a:fld>
            <a:endParaRPr lang="en-US" altLang="zh-CN"/>
          </a:p>
        </p:txBody>
      </p:sp>
    </p:spTree>
    <p:extLst>
      <p:ext uri="{BB962C8B-B14F-4D97-AF65-F5344CB8AC3E}">
        <p14:creationId xmlns:p14="http://schemas.microsoft.com/office/powerpoint/2010/main" val="138810140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1846" b="1"/>
            </a:lvl1pPr>
          </a:lstStyle>
          <a:p>
            <a:r>
              <a:rPr lang="zh-CN" altLang="en-US"/>
              <a:t>单击此处编辑母版标题样式</a:t>
            </a:r>
          </a:p>
        </p:txBody>
      </p:sp>
      <p:sp>
        <p:nvSpPr>
          <p:cNvPr id="3" name="图片占位符 2"/>
          <p:cNvSpPr>
            <a:spLocks noGrp="1"/>
          </p:cNvSpPr>
          <p:nvPr>
            <p:ph type="pic" idx="1"/>
          </p:nvPr>
        </p:nvSpPr>
        <p:spPr>
          <a:xfrm>
            <a:off x="1792166" y="612775"/>
            <a:ext cx="5486400" cy="4114800"/>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r>
              <a:rPr lang="zh-CN" altLang="en-US" noProof="0"/>
              <a:t>单击图标添加图片</a:t>
            </a:r>
          </a:p>
        </p:txBody>
      </p:sp>
      <p:sp>
        <p:nvSpPr>
          <p:cNvPr id="4" name="文本占位符 3"/>
          <p:cNvSpPr>
            <a:spLocks noGrp="1"/>
          </p:cNvSpPr>
          <p:nvPr>
            <p:ph type="body" sz="half" idx="2"/>
          </p:nvPr>
        </p:nvSpPr>
        <p:spPr>
          <a:xfrm>
            <a:off x="1792166" y="5367338"/>
            <a:ext cx="5486400" cy="804862"/>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2021/4/22</a:t>
            </a:fld>
            <a:endParaRPr lang="zh-CN" altLang="en-US"/>
          </a:p>
        </p:txBody>
      </p:sp>
      <p:sp>
        <p:nvSpPr>
          <p:cNvPr id="6" name="Rectangle 1058"/>
          <p:cNvSpPr>
            <a:spLocks noGrp="1" noChangeArrowheads="1"/>
          </p:cNvSpPr>
          <p:nvPr>
            <p:ph type="ftr" sz="quarter" idx="11"/>
          </p:nvPr>
        </p:nvSpPr>
        <p:spPr>
          <a:ln/>
        </p:spPr>
        <p:txBody>
          <a:bodyPr/>
          <a:lstStyle>
            <a:lvl1pPr>
              <a:defRPr/>
            </a:lvl1pPr>
          </a:lstStyle>
          <a:p>
            <a:endParaRPr lang="zh-CN" altLang="en-US"/>
          </a:p>
        </p:txBody>
      </p:sp>
      <p:sp>
        <p:nvSpPr>
          <p:cNvPr id="7" name="Rectangle 1059"/>
          <p:cNvSpPr>
            <a:spLocks noGrp="1" noChangeArrowheads="1"/>
          </p:cNvSpPr>
          <p:nvPr>
            <p:ph type="sldNum" sz="quarter" idx="12"/>
          </p:nvPr>
        </p:nvSpPr>
        <p:spPr>
          <a:ln/>
        </p:spPr>
        <p:txBody>
          <a:bodyPr/>
          <a:lstStyle>
            <a:lvl1pPr>
              <a:defRPr/>
            </a:lvl1pPr>
          </a:lstStyle>
          <a:p>
            <a:pPr>
              <a:defRPr/>
            </a:pPr>
            <a:fld id="{EE945347-3C44-40D5-A17B-53A0D031698D}" type="slidenum">
              <a:rPr lang="en-US" altLang="zh-CN"/>
              <a:pPr>
                <a:defRPr/>
              </a:pPr>
              <a:t>‹#›</a:t>
            </a:fld>
            <a:endParaRPr lang="en-US" altLang="zh-CN"/>
          </a:p>
        </p:txBody>
      </p:sp>
    </p:spTree>
    <p:extLst>
      <p:ext uri="{BB962C8B-B14F-4D97-AF65-F5344CB8AC3E}">
        <p14:creationId xmlns:p14="http://schemas.microsoft.com/office/powerpoint/2010/main" val="302267347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063" descr="backgroud-blueframe"/>
          <p:cNvPicPr>
            <a:picLocks noChangeAspect="1" noChangeArrowheads="1"/>
          </p:cNvPicPr>
          <p:nvPr/>
        </p:nvPicPr>
        <p:blipFill>
          <a:blip r:embed="rId18" cstate="print"/>
          <a:srcRect/>
          <a:stretch>
            <a:fillRect/>
          </a:stretch>
        </p:blipFill>
        <p:spPr bwMode="auto">
          <a:xfrm>
            <a:off x="-8793" y="561975"/>
            <a:ext cx="9161585" cy="6296025"/>
          </a:xfrm>
          <a:prstGeom prst="rect">
            <a:avLst/>
          </a:prstGeom>
          <a:noFill/>
          <a:ln w="9525">
            <a:noFill/>
            <a:miter lim="800000"/>
            <a:headEnd/>
            <a:tailEnd/>
          </a:ln>
        </p:spPr>
      </p:pic>
      <p:pic>
        <p:nvPicPr>
          <p:cNvPr id="2051" name="Picture 1047" descr="软件所所徽"/>
          <p:cNvPicPr>
            <a:picLocks noChangeAspect="1" noChangeArrowheads="1"/>
          </p:cNvPicPr>
          <p:nvPr/>
        </p:nvPicPr>
        <p:blipFill>
          <a:blip r:embed="rId19" cstate="print"/>
          <a:srcRect/>
          <a:stretch>
            <a:fillRect/>
          </a:stretch>
        </p:blipFill>
        <p:spPr bwMode="auto">
          <a:xfrm>
            <a:off x="5105400" y="112713"/>
            <a:ext cx="1261697" cy="412750"/>
          </a:xfrm>
          <a:prstGeom prst="rect">
            <a:avLst/>
          </a:prstGeom>
          <a:noFill/>
          <a:ln w="9525">
            <a:noFill/>
            <a:miter lim="800000"/>
            <a:headEnd/>
            <a:tailEnd/>
          </a:ln>
        </p:spPr>
      </p:pic>
      <p:pic>
        <p:nvPicPr>
          <p:cNvPr id="2052" name="Picture 1056" descr="iscas-mzd"/>
          <p:cNvPicPr>
            <a:picLocks noChangeAspect="1" noChangeArrowheads="1"/>
          </p:cNvPicPr>
          <p:nvPr/>
        </p:nvPicPr>
        <p:blipFill>
          <a:blip r:embed="rId20" cstate="print"/>
          <a:srcRect/>
          <a:stretch>
            <a:fillRect/>
          </a:stretch>
        </p:blipFill>
        <p:spPr bwMode="auto">
          <a:xfrm>
            <a:off x="6566390" y="96838"/>
            <a:ext cx="1976803" cy="334962"/>
          </a:xfrm>
          <a:prstGeom prst="rect">
            <a:avLst/>
          </a:prstGeom>
          <a:noFill/>
          <a:ln w="9525">
            <a:noFill/>
            <a:miter lim="800000"/>
            <a:headEnd/>
            <a:tailEnd/>
          </a:ln>
        </p:spPr>
      </p:pic>
      <p:sp>
        <p:nvSpPr>
          <p:cNvPr id="3093" name="Text Box 1045"/>
          <p:cNvSpPr txBox="1">
            <a:spLocks noChangeArrowheads="1"/>
          </p:cNvSpPr>
          <p:nvPr/>
        </p:nvSpPr>
        <p:spPr bwMode="auto">
          <a:xfrm>
            <a:off x="6279596" y="333375"/>
            <a:ext cx="2632452"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3105" name="Rectangle 1057"/>
          <p:cNvSpPr>
            <a:spLocks noGrp="1" noChangeArrowheads="1"/>
          </p:cNvSpPr>
          <p:nvPr>
            <p:ph type="dt" sz="half" idx="2"/>
          </p:nvPr>
        </p:nvSpPr>
        <p:spPr bwMode="auto">
          <a:xfrm>
            <a:off x="633046"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92" b="0">
                <a:solidFill>
                  <a:schemeClr val="tx1"/>
                </a:solidFill>
                <a:ea typeface="+mn-ea"/>
              </a:defRPr>
            </a:lvl1pPr>
          </a:lstStyle>
          <a:p>
            <a:fld id="{530820CF-B880-4189-942D-D702A7CBA730}" type="datetimeFigureOut">
              <a:rPr lang="zh-CN" altLang="en-US" smtClean="0"/>
              <a:pPr/>
              <a:t>2021/4/22</a:t>
            </a:fld>
            <a:endParaRPr lang="zh-CN" altLang="en-US"/>
          </a:p>
        </p:txBody>
      </p:sp>
      <p:sp>
        <p:nvSpPr>
          <p:cNvPr id="3106" name="Rectangle 1058"/>
          <p:cNvSpPr>
            <a:spLocks noGrp="1" noChangeArrowheads="1"/>
          </p:cNvSpPr>
          <p:nvPr>
            <p:ph type="ftr" sz="quarter" idx="3"/>
          </p:nvPr>
        </p:nvSpPr>
        <p:spPr bwMode="auto">
          <a:xfrm>
            <a:off x="2883877" y="6242050"/>
            <a:ext cx="26728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92" b="0">
                <a:solidFill>
                  <a:schemeClr val="tx1"/>
                </a:solidFill>
                <a:ea typeface="+mn-ea"/>
              </a:defRPr>
            </a:lvl1pPr>
          </a:lstStyle>
          <a:p>
            <a:endParaRPr lang="zh-CN" altLang="en-US"/>
          </a:p>
        </p:txBody>
      </p:sp>
      <p:sp>
        <p:nvSpPr>
          <p:cNvPr id="3107" name="Rectangle 1059"/>
          <p:cNvSpPr>
            <a:spLocks noGrp="1" noChangeArrowheads="1"/>
          </p:cNvSpPr>
          <p:nvPr>
            <p:ph type="sldNum" sz="quarter" idx="4"/>
          </p:nvPr>
        </p:nvSpPr>
        <p:spPr bwMode="auto">
          <a:xfrm>
            <a:off x="6049107"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92" b="0">
                <a:solidFill>
                  <a:srgbClr val="0000CC"/>
                </a:solidFill>
                <a:ea typeface="+mn-ea"/>
              </a:defRPr>
            </a:lvl1pPr>
          </a:lstStyle>
          <a:p>
            <a:pPr>
              <a:defRPr/>
            </a:pPr>
            <a:fld id="{60FDD7D6-4A33-4BAD-82C5-1FFBFF1AD1D3}" type="slidenum">
              <a:rPr lang="en-US" altLang="zh-CN"/>
              <a:pPr>
                <a:defRPr/>
              </a:pPr>
              <a:t>‹#›</a:t>
            </a:fld>
            <a:endParaRPr lang="en-US" altLang="zh-CN"/>
          </a:p>
        </p:txBody>
      </p:sp>
      <p:sp>
        <p:nvSpPr>
          <p:cNvPr id="2057" name="Rectangle 1060"/>
          <p:cNvSpPr>
            <a:spLocks noGrp="1" noChangeArrowheads="1"/>
          </p:cNvSpPr>
          <p:nvPr>
            <p:ph type="body" idx="1"/>
          </p:nvPr>
        </p:nvSpPr>
        <p:spPr bwMode="auto">
          <a:xfrm>
            <a:off x="451339" y="1412875"/>
            <a:ext cx="8241323"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09" name="Rectangle 1061"/>
          <p:cNvSpPr>
            <a:spLocks noGrp="1" noChangeAspect="1" noChangeArrowheads="1"/>
          </p:cNvSpPr>
          <p:nvPr>
            <p:ph type="title"/>
          </p:nvPr>
        </p:nvSpPr>
        <p:spPr bwMode="auto">
          <a:xfrm>
            <a:off x="0" y="568326"/>
            <a:ext cx="9144000" cy="557213"/>
          </a:xfrm>
          <a:prstGeom prst="rect">
            <a:avLst/>
          </a:prstGeom>
          <a:solidFill>
            <a:srgbClr val="336699"/>
          </a:solidFill>
          <a:ln w="9525">
            <a:noFill/>
            <a:miter lim="800000"/>
            <a:headEnd/>
            <a:tailEnd/>
          </a:ln>
          <a:effectLst/>
        </p:spPr>
        <p:txBody>
          <a:bodyPr vert="horz" wrap="square" lIns="288000" tIns="45720" rIns="288000" bIns="45720" numCol="1" anchor="ctr" anchorCtr="0" compatLnSpc="1">
            <a:prstTxWarp prst="textNoShape">
              <a:avLst/>
            </a:prstTxWarp>
          </a:bodyPr>
          <a:lstStyle/>
          <a:p>
            <a:pPr lvl="0"/>
            <a:r>
              <a:rPr lang="zh-CN" altLang="en-US" dirty="0"/>
              <a:t>单击此处编辑母版标题样式文件</a:t>
            </a:r>
          </a:p>
        </p:txBody>
      </p:sp>
    </p:spTree>
    <p:extLst>
      <p:ext uri="{BB962C8B-B14F-4D97-AF65-F5344CB8AC3E}">
        <p14:creationId xmlns:p14="http://schemas.microsoft.com/office/powerpoint/2010/main" val="410983503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5" r:id="rId15"/>
    <p:sldLayoutId id="2147483696" r:id="rId16"/>
  </p:sldLayoutIdLst>
  <p:transition/>
  <p:txStyles>
    <p:titleStyle>
      <a:lvl1pPr algn="l" rtl="0" eaLnBrk="1" fontAlgn="base" hangingPunct="1">
        <a:lnSpc>
          <a:spcPct val="70000"/>
        </a:lnSpc>
        <a:spcBef>
          <a:spcPct val="0"/>
        </a:spcBef>
        <a:spcAft>
          <a:spcPct val="0"/>
        </a:spcAft>
        <a:defRPr kumimoji="1" sz="2585" b="1">
          <a:solidFill>
            <a:schemeClr val="bg1"/>
          </a:solidFill>
          <a:effectLst>
            <a:outerShdw blurRad="38100" dist="38100" dir="2700000" algn="tl">
              <a:srgbClr val="000000"/>
            </a:outerShdw>
          </a:effectLst>
          <a:latin typeface="+mj-lt"/>
          <a:ea typeface="+mj-ea"/>
          <a:cs typeface="+mj-cs"/>
        </a:defRPr>
      </a:lvl1pPr>
      <a:lvl2pPr algn="l" rtl="0" eaLnBrk="1" fontAlgn="base" hangingPunct="1">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2pPr>
      <a:lvl3pPr algn="l" rtl="0" eaLnBrk="1" fontAlgn="base" hangingPunct="1">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3pPr>
      <a:lvl4pPr algn="l" rtl="0" eaLnBrk="1" fontAlgn="base" hangingPunct="1">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4pPr>
      <a:lvl5pPr algn="l" rtl="0" eaLnBrk="1" fontAlgn="base" hangingPunct="1">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5pPr>
      <a:lvl6pPr marL="422041" algn="l" rtl="0" eaLnBrk="1" fontAlgn="base" hangingPunct="1">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6pPr>
      <a:lvl7pPr marL="844083" algn="l" rtl="0" eaLnBrk="1" fontAlgn="base" hangingPunct="1">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7pPr>
      <a:lvl8pPr marL="1266124" algn="l" rtl="0" eaLnBrk="1" fontAlgn="base" hangingPunct="1">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8pPr>
      <a:lvl9pPr marL="1688165" algn="l" rtl="0" eaLnBrk="1" fontAlgn="base" hangingPunct="1">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9pPr>
    </p:titleStyle>
    <p:bodyStyle>
      <a:lvl1pPr marL="316531" indent="-316531" algn="l" rtl="0" eaLnBrk="1" fontAlgn="base" hangingPunct="1">
        <a:spcBef>
          <a:spcPct val="20000"/>
        </a:spcBef>
        <a:spcAft>
          <a:spcPct val="0"/>
        </a:spcAft>
        <a:buClr>
          <a:srgbClr val="FF5050"/>
        </a:buClr>
        <a:buSzPct val="120000"/>
        <a:buFont typeface="Wingdings" pitchFamily="2" charset="2"/>
        <a:buChar char="§"/>
        <a:defRPr kumimoji="1" sz="2400" b="1">
          <a:solidFill>
            <a:srgbClr val="000066"/>
          </a:solidFill>
          <a:latin typeface="+mn-lt"/>
          <a:ea typeface="+mn-ea"/>
          <a:cs typeface="+mn-cs"/>
        </a:defRPr>
      </a:lvl1pPr>
      <a:lvl2pPr marL="685817" indent="-263776" algn="l" rtl="0" eaLnBrk="1" fontAlgn="base" hangingPunct="1">
        <a:spcBef>
          <a:spcPct val="20000"/>
        </a:spcBef>
        <a:spcAft>
          <a:spcPct val="0"/>
        </a:spcAft>
        <a:buClr>
          <a:schemeClr val="tx2"/>
        </a:buClr>
        <a:buSzPct val="75000"/>
        <a:buFont typeface="Wingdings" pitchFamily="2" charset="2"/>
        <a:buChar char="v"/>
        <a:defRPr kumimoji="1" sz="2215">
          <a:solidFill>
            <a:srgbClr val="FF3300"/>
          </a:solidFill>
          <a:latin typeface="+mn-lt"/>
          <a:ea typeface="+mn-ea"/>
        </a:defRPr>
      </a:lvl2pPr>
      <a:lvl3pPr marL="1055103" indent="-211021" algn="l" rtl="0" eaLnBrk="1" fontAlgn="base" hangingPunct="1">
        <a:spcBef>
          <a:spcPct val="20000"/>
        </a:spcBef>
        <a:spcAft>
          <a:spcPct val="0"/>
        </a:spcAft>
        <a:buClr>
          <a:schemeClr val="hlink"/>
        </a:buClr>
        <a:buSzPct val="65000"/>
        <a:buFont typeface="Monotype Sorts" pitchFamily="2" charset="2"/>
        <a:buChar char="F"/>
        <a:defRPr kumimoji="1" sz="1846">
          <a:solidFill>
            <a:srgbClr val="0000FF"/>
          </a:solidFill>
          <a:latin typeface="+mn-lt"/>
          <a:ea typeface="+mn-ea"/>
        </a:defRPr>
      </a:lvl3pPr>
      <a:lvl4pPr marL="1477145" indent="-211021" algn="l" rtl="0" eaLnBrk="1" fontAlgn="base" hangingPunct="1">
        <a:spcBef>
          <a:spcPct val="20000"/>
        </a:spcBef>
        <a:spcAft>
          <a:spcPct val="0"/>
        </a:spcAft>
        <a:buClr>
          <a:schemeClr val="tx2"/>
        </a:buClr>
        <a:buSzPct val="100000"/>
        <a:buChar char="•"/>
        <a:defRPr kumimoji="1">
          <a:solidFill>
            <a:srgbClr val="CC3300"/>
          </a:solidFill>
          <a:latin typeface="+mn-lt"/>
          <a:ea typeface="+mn-ea"/>
        </a:defRPr>
      </a:lvl4pPr>
      <a:lvl5pPr marL="1899186" indent="-211021"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5pPr>
      <a:lvl6pPr marL="2321227" indent="-211021"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6pPr>
      <a:lvl7pPr marL="2743269" indent="-211021"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7pPr>
      <a:lvl8pPr marL="3165310" indent="-211021"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8pPr>
      <a:lvl9pPr marL="3587351" indent="-211021" algn="l" rtl="0" eaLnBrk="1" fontAlgn="base" hangingPunct="1">
        <a:spcBef>
          <a:spcPct val="20000"/>
        </a:spcBef>
        <a:spcAft>
          <a:spcPct val="0"/>
        </a:spcAft>
        <a:buClr>
          <a:schemeClr val="hlink"/>
        </a:buClr>
        <a:buSzPct val="100000"/>
        <a:buChar char="–"/>
        <a:defRPr kumimoji="1">
          <a:solidFill>
            <a:srgbClr val="1C1C1C"/>
          </a:solidFill>
          <a:latin typeface="+mn-lt"/>
          <a:ea typeface="+mn-ea"/>
        </a:defRPr>
      </a:lvl9pPr>
    </p:bodyStyle>
    <p:otherStyle>
      <a:defPPr>
        <a:defRPr lang="zh-CN"/>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4.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5D49929-5041-8849-8513-8226770B7E76}"/>
              </a:ext>
            </a:extLst>
          </p:cNvPr>
          <p:cNvSpPr>
            <a:spLocks noChangeArrowheads="1"/>
          </p:cNvSpPr>
          <p:nvPr/>
        </p:nvSpPr>
        <p:spPr bwMode="auto">
          <a:xfrm>
            <a:off x="1638" y="1401698"/>
            <a:ext cx="9144000" cy="2725226"/>
          </a:xfrm>
          <a:prstGeom prst="rect">
            <a:avLst/>
          </a:prstGeom>
          <a:noFill/>
          <a:ln w="9525">
            <a:noFill/>
            <a:miter lim="800000"/>
          </a:ln>
        </p:spPr>
        <p:txBody>
          <a:bodyPr anchor="b"/>
          <a:lstStyle>
            <a:lvl1pPr>
              <a:defRPr kumimoji="1" sz="3600" b="1">
                <a:solidFill>
                  <a:schemeClr val="bg2"/>
                </a:solidFill>
                <a:latin typeface="Times New Roman" panose="02020603050405020304" pitchFamily="18" charset="0"/>
                <a:ea typeface="楷体_GB2312" pitchFamily="49" charset="-122"/>
              </a:defRPr>
            </a:lvl1pPr>
            <a:lvl2pPr marL="742950" indent="-285750">
              <a:defRPr kumimoji="1" sz="3600" b="1">
                <a:solidFill>
                  <a:schemeClr val="bg2"/>
                </a:solidFill>
                <a:latin typeface="Times New Roman" panose="02020603050405020304" pitchFamily="18" charset="0"/>
                <a:ea typeface="楷体_GB2312" pitchFamily="49" charset="-122"/>
              </a:defRPr>
            </a:lvl2pPr>
            <a:lvl3pPr marL="1143000" indent="-228600">
              <a:defRPr kumimoji="1" sz="3600" b="1">
                <a:solidFill>
                  <a:schemeClr val="bg2"/>
                </a:solidFill>
                <a:latin typeface="Times New Roman" panose="02020603050405020304" pitchFamily="18" charset="0"/>
                <a:ea typeface="楷体_GB2312" pitchFamily="49" charset="-122"/>
              </a:defRPr>
            </a:lvl3pPr>
            <a:lvl4pPr marL="1600200" indent="-228600">
              <a:defRPr kumimoji="1" sz="3600" b="1">
                <a:solidFill>
                  <a:schemeClr val="bg2"/>
                </a:solidFill>
                <a:latin typeface="Times New Roman" panose="02020603050405020304" pitchFamily="18" charset="0"/>
                <a:ea typeface="楷体_GB2312" pitchFamily="49" charset="-122"/>
              </a:defRPr>
            </a:lvl4pPr>
            <a:lvl5pPr marL="2057400" indent="-228600">
              <a:defRPr kumimoji="1" sz="3600" b="1">
                <a:solidFill>
                  <a:schemeClr val="bg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9pPr>
          </a:lstStyle>
          <a:p>
            <a:pPr>
              <a:lnSpc>
                <a:spcPct val="150000"/>
              </a:lnSpc>
              <a:spcBef>
                <a:spcPts val="0"/>
              </a:spcBef>
              <a:spcAft>
                <a:spcPts val="0"/>
              </a:spcAft>
              <a:defRPr/>
            </a:pPr>
            <a:r>
              <a:rPr lang="en-US" altLang="zh-CN" sz="4062" spc="277" dirty="0">
                <a:solidFill>
                  <a:srgbClr val="000066"/>
                </a:solidFill>
                <a:latin typeface="+mj-ea"/>
                <a:ea typeface="+mj-ea"/>
              </a:rPr>
              <a:t>《</a:t>
            </a:r>
            <a:r>
              <a:rPr lang="en-US" altLang="zh-CN" sz="4062" spc="277" dirty="0" err="1">
                <a:solidFill>
                  <a:srgbClr val="000066"/>
                </a:solidFill>
                <a:latin typeface="+mj-ea"/>
                <a:ea typeface="+mj-ea"/>
              </a:rPr>
              <a:t>openEuler</a:t>
            </a:r>
            <a:r>
              <a:rPr lang="zh-CN" altLang="en-US" sz="4062" spc="277" dirty="0">
                <a:solidFill>
                  <a:srgbClr val="000066"/>
                </a:solidFill>
                <a:latin typeface="+mj-ea"/>
                <a:ea typeface="+mj-ea"/>
              </a:rPr>
              <a:t>内核编程</a:t>
            </a:r>
            <a:r>
              <a:rPr lang="en-US" altLang="zh-CN" sz="4062" spc="277" dirty="0">
                <a:solidFill>
                  <a:srgbClr val="000066"/>
                </a:solidFill>
                <a:latin typeface="+mj-ea"/>
                <a:ea typeface="+mj-ea"/>
              </a:rPr>
              <a:t>》</a:t>
            </a:r>
          </a:p>
          <a:p>
            <a:pPr>
              <a:lnSpc>
                <a:spcPct val="150000"/>
              </a:lnSpc>
              <a:spcBef>
                <a:spcPts val="0"/>
              </a:spcBef>
              <a:spcAft>
                <a:spcPts val="0"/>
              </a:spcAft>
              <a:defRPr/>
            </a:pPr>
            <a:r>
              <a:rPr lang="zh-CN" altLang="en-US" sz="3692" spc="277" dirty="0">
                <a:solidFill>
                  <a:srgbClr val="000066"/>
                </a:solidFill>
                <a:latin typeface="+mj-ea"/>
                <a:ea typeface="+mj-ea"/>
              </a:rPr>
              <a:t>第三章 第</a:t>
            </a:r>
            <a:r>
              <a:rPr lang="en-US" altLang="zh-CN" sz="3692" spc="277" dirty="0">
                <a:solidFill>
                  <a:srgbClr val="000066"/>
                </a:solidFill>
                <a:latin typeface="+mj-ea"/>
                <a:ea typeface="+mj-ea"/>
              </a:rPr>
              <a:t>1</a:t>
            </a:r>
            <a:r>
              <a:rPr lang="zh-CN" altLang="en-US" sz="3692" spc="277" dirty="0">
                <a:solidFill>
                  <a:srgbClr val="000066"/>
                </a:solidFill>
                <a:latin typeface="+mj-ea"/>
                <a:ea typeface="+mj-ea"/>
              </a:rPr>
              <a:t>讲</a:t>
            </a:r>
            <a:endParaRPr lang="en-US" altLang="zh-CN" sz="3692" spc="277" dirty="0">
              <a:solidFill>
                <a:srgbClr val="000066"/>
              </a:solidFill>
              <a:latin typeface="+mj-ea"/>
              <a:ea typeface="+mj-ea"/>
            </a:endParaRPr>
          </a:p>
          <a:p>
            <a:pPr>
              <a:lnSpc>
                <a:spcPct val="150000"/>
              </a:lnSpc>
              <a:spcBef>
                <a:spcPts val="0"/>
              </a:spcBef>
              <a:spcAft>
                <a:spcPts val="0"/>
              </a:spcAft>
              <a:defRPr/>
            </a:pPr>
            <a:r>
              <a:rPr lang="zh-CN" altLang="en-US" sz="3692" spc="277" dirty="0">
                <a:solidFill>
                  <a:srgbClr val="000066"/>
                </a:solidFill>
                <a:latin typeface="+mj-ea"/>
                <a:ea typeface="+mj-ea"/>
              </a:rPr>
              <a:t>地址空间与寻址方式</a:t>
            </a:r>
          </a:p>
        </p:txBody>
      </p:sp>
      <p:sp>
        <p:nvSpPr>
          <p:cNvPr id="3" name="Rectangle 3">
            <a:extLst>
              <a:ext uri="{FF2B5EF4-FFF2-40B4-BE49-F238E27FC236}">
                <a16:creationId xmlns:a16="http://schemas.microsoft.com/office/drawing/2014/main" id="{0666AE4C-D00F-0846-A2A4-4A464E7366A4}"/>
              </a:ext>
            </a:extLst>
          </p:cNvPr>
          <p:cNvSpPr>
            <a:spLocks noChangeArrowheads="1"/>
          </p:cNvSpPr>
          <p:nvPr/>
        </p:nvSpPr>
        <p:spPr bwMode="auto">
          <a:xfrm>
            <a:off x="2609" y="4625440"/>
            <a:ext cx="9144000" cy="1196441"/>
          </a:xfrm>
          <a:prstGeom prst="rect">
            <a:avLst/>
          </a:prstGeom>
          <a:noFill/>
          <a:ln w="9525">
            <a:noFill/>
            <a:miter lim="800000"/>
          </a:ln>
        </p:spPr>
        <p:txBody>
          <a:bodyPr/>
          <a:lstStyle>
            <a:lvl1pPr marL="342900" indent="-342900">
              <a:spcBef>
                <a:spcPct val="20000"/>
              </a:spcBef>
              <a:buClr>
                <a:srgbClr val="FF5050"/>
              </a:buClr>
              <a:buSzPct val="120000"/>
              <a:buFont typeface="Wingdings" panose="05000000000000000000" pitchFamily="2" charset="2"/>
              <a:buChar char="§"/>
              <a:defRPr kumimoji="1" sz="2600" b="1">
                <a:solidFill>
                  <a:srgbClr val="000066"/>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v"/>
              <a:defRPr kumimoji="1" sz="2400">
                <a:solidFill>
                  <a:srgbClr val="FF3300"/>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a:buChar char="F"/>
              <a:defRPr kumimoji="1" sz="2000">
                <a:solidFill>
                  <a:srgbClr val="0000FF"/>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rgbClr val="CC3300"/>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9pPr>
          </a:lstStyle>
          <a:p>
            <a:pPr>
              <a:lnSpc>
                <a:spcPct val="150000"/>
              </a:lnSpc>
              <a:spcBef>
                <a:spcPts val="0"/>
              </a:spcBef>
              <a:buClr>
                <a:schemeClr val="hlink"/>
              </a:buClr>
              <a:buSzPct val="50000"/>
              <a:buNone/>
            </a:pPr>
            <a:r>
              <a:rPr kumimoji="0" lang="zh-CN" altLang="en-US" sz="2400" dirty="0">
                <a:solidFill>
                  <a:srgbClr val="CC0000"/>
                </a:solidFill>
                <a:latin typeface="+mj-ea"/>
                <a:ea typeface="+mj-ea"/>
              </a:rPr>
              <a:t>中国科学院软件研究所</a:t>
            </a:r>
            <a:endParaRPr kumimoji="0" lang="en-US" altLang="zh-CN" sz="2400" dirty="0">
              <a:solidFill>
                <a:srgbClr val="CC0000"/>
              </a:solidFill>
              <a:latin typeface="+mj-ea"/>
              <a:ea typeface="+mj-ea"/>
            </a:endParaRPr>
          </a:p>
          <a:p>
            <a:pPr>
              <a:lnSpc>
                <a:spcPct val="150000"/>
              </a:lnSpc>
              <a:spcBef>
                <a:spcPts val="0"/>
              </a:spcBef>
              <a:buClr>
                <a:schemeClr val="hlink"/>
              </a:buClr>
              <a:buSzPct val="50000"/>
              <a:buNone/>
            </a:pPr>
            <a:fld id="{2133CF6D-AB55-400B-B9B2-17E6264C77D7}" type="datetime2">
              <a:rPr kumimoji="0" lang="zh-CN" altLang="en-US" sz="2400" smtClean="0">
                <a:solidFill>
                  <a:srgbClr val="CC0000"/>
                </a:solidFill>
                <a:latin typeface="+mj-ea"/>
                <a:ea typeface="+mj-ea"/>
              </a:rPr>
              <a:pPr>
                <a:lnSpc>
                  <a:spcPct val="150000"/>
                </a:lnSpc>
                <a:spcBef>
                  <a:spcPts val="0"/>
                </a:spcBef>
                <a:buClr>
                  <a:schemeClr val="hlink"/>
                </a:buClr>
                <a:buSzPct val="50000"/>
                <a:buNone/>
              </a:pPr>
              <a:t>2021年4月22日</a:t>
            </a:fld>
            <a:endParaRPr kumimoji="0" lang="en-US" altLang="zh-CN" sz="2400" dirty="0">
              <a:solidFill>
                <a:srgbClr val="CC0000"/>
              </a:solidFill>
              <a:latin typeface="+mj-ea"/>
              <a:ea typeface="+mj-ea"/>
            </a:endParaRPr>
          </a:p>
        </p:txBody>
      </p:sp>
    </p:spTree>
    <p:extLst>
      <p:ext uri="{BB962C8B-B14F-4D97-AF65-F5344CB8AC3E}">
        <p14:creationId xmlns:p14="http://schemas.microsoft.com/office/powerpoint/2010/main" val="2557612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C5B0D-ED81-4D8B-81B2-57FADC63B6D3}"/>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989B1276-2A75-4D59-91C9-5415E37E4575}"/>
              </a:ext>
            </a:extLst>
          </p:cNvPr>
          <p:cNvSpPr txBox="1"/>
          <p:nvPr/>
        </p:nvSpPr>
        <p:spPr>
          <a:xfrm>
            <a:off x="611560" y="2160240"/>
            <a:ext cx="4432624" cy="3416320"/>
          </a:xfrm>
          <a:prstGeom prst="rect">
            <a:avLst/>
          </a:prstGeom>
          <a:noFill/>
        </p:spPr>
        <p:txBody>
          <a:bodyPr wrap="none" rtlCol="0">
            <a:spAutoFit/>
          </a:bodyPr>
          <a:lstStyle/>
          <a:p>
            <a:pPr algn="l"/>
            <a:r>
              <a:rPr lang="en-US" altLang="zh-CN" sz="2400" dirty="0">
                <a:latin typeface="Consolas" panose="020B0609020204030204" pitchFamily="49" charset="0"/>
              </a:rPr>
              <a:t>void </a:t>
            </a:r>
            <a:r>
              <a:rPr lang="en-US" altLang="zh-CN" sz="2400" dirty="0" err="1">
                <a:latin typeface="Consolas" panose="020B0609020204030204" pitchFamily="49" charset="0"/>
              </a:rPr>
              <a:t>func</a:t>
            </a:r>
            <a:r>
              <a:rPr lang="en-US" altLang="zh-CN" sz="2400" dirty="0">
                <a:latin typeface="Consolas" panose="020B0609020204030204" pitchFamily="49" charset="0"/>
              </a:rPr>
              <a:t>() {</a:t>
            </a:r>
          </a:p>
          <a:p>
            <a:pPr algn="l"/>
            <a:r>
              <a:rPr lang="en-US" altLang="zh-CN" sz="2400" dirty="0">
                <a:latin typeface="Consolas" panose="020B0609020204030204" pitchFamily="49" charset="0"/>
              </a:rPr>
              <a:t>        int x=3000;</a:t>
            </a:r>
          </a:p>
          <a:p>
            <a:pPr algn="l"/>
            <a:r>
              <a:rPr lang="en-US" altLang="zh-CN" sz="2400" dirty="0">
                <a:latin typeface="Consolas" panose="020B0609020204030204" pitchFamily="49" charset="0"/>
              </a:rPr>
              <a:t>        x = x + 3;</a:t>
            </a:r>
          </a:p>
          <a:p>
            <a:pPr algn="l"/>
            <a:r>
              <a:rPr lang="en-US" altLang="zh-CN" sz="2400" dirty="0">
                <a:latin typeface="Consolas" panose="020B0609020204030204" pitchFamily="49" charset="0"/>
              </a:rPr>
              <a:t>}</a:t>
            </a:r>
          </a:p>
          <a:p>
            <a:pPr algn="l"/>
            <a:endParaRPr lang="en-US" altLang="zh-CN" sz="2400" dirty="0">
              <a:latin typeface="Consolas" panose="020B0609020204030204" pitchFamily="49" charset="0"/>
            </a:endParaRPr>
          </a:p>
          <a:p>
            <a:pPr algn="l"/>
            <a:r>
              <a:rPr lang="en-US" altLang="zh-CN" sz="2400" dirty="0">
                <a:latin typeface="Consolas" panose="020B0609020204030204" pitchFamily="49" charset="0"/>
              </a:rPr>
              <a:t>128: </a:t>
            </a:r>
            <a:r>
              <a:rPr lang="en-US" altLang="zh-CN" sz="2400" dirty="0" err="1">
                <a:latin typeface="Consolas" panose="020B0609020204030204" pitchFamily="49" charset="0"/>
              </a:rPr>
              <a:t>movl</a:t>
            </a:r>
            <a:r>
              <a:rPr lang="en-US" altLang="zh-CN" sz="2400" dirty="0">
                <a:latin typeface="Consolas" panose="020B0609020204030204" pitchFamily="49" charset="0"/>
              </a:rPr>
              <a:t> 0x0(%</a:t>
            </a:r>
            <a:r>
              <a:rPr lang="en-US" altLang="zh-CN" sz="2400" dirty="0" err="1">
                <a:latin typeface="Consolas" panose="020B0609020204030204" pitchFamily="49" charset="0"/>
              </a:rPr>
              <a:t>ebx</a:t>
            </a:r>
            <a:r>
              <a:rPr lang="en-US" altLang="zh-CN" sz="2400" dirty="0">
                <a:latin typeface="Consolas" panose="020B0609020204030204" pitchFamily="49" charset="0"/>
              </a:rPr>
              <a:t>), %</a:t>
            </a:r>
            <a:r>
              <a:rPr lang="en-US" altLang="zh-CN" sz="2400" dirty="0" err="1">
                <a:latin typeface="Consolas" panose="020B0609020204030204" pitchFamily="49" charset="0"/>
              </a:rPr>
              <a:t>eax</a:t>
            </a:r>
            <a:endParaRPr lang="en-US" altLang="zh-CN" sz="2400" dirty="0">
              <a:latin typeface="Consolas" panose="020B0609020204030204" pitchFamily="49" charset="0"/>
            </a:endParaRPr>
          </a:p>
          <a:p>
            <a:pPr algn="l"/>
            <a:r>
              <a:rPr lang="en-US" altLang="zh-CN" sz="2400" dirty="0">
                <a:latin typeface="Consolas" panose="020B0609020204030204" pitchFamily="49" charset="0"/>
              </a:rPr>
              <a:t>132: </a:t>
            </a:r>
            <a:r>
              <a:rPr lang="en-US" altLang="zh-CN" sz="2400" dirty="0" err="1">
                <a:latin typeface="Consolas" panose="020B0609020204030204" pitchFamily="49" charset="0"/>
              </a:rPr>
              <a:t>addl</a:t>
            </a:r>
            <a:r>
              <a:rPr lang="en-US" altLang="zh-CN" sz="2400" dirty="0">
                <a:latin typeface="Consolas" panose="020B0609020204030204" pitchFamily="49" charset="0"/>
              </a:rPr>
              <a:t> $0x03, %</a:t>
            </a:r>
            <a:r>
              <a:rPr lang="en-US" altLang="zh-CN" sz="2400" dirty="0" err="1">
                <a:latin typeface="Consolas" panose="020B0609020204030204" pitchFamily="49" charset="0"/>
              </a:rPr>
              <a:t>eax</a:t>
            </a:r>
            <a:r>
              <a:rPr lang="en-US" altLang="zh-CN" sz="2400" dirty="0">
                <a:latin typeface="Consolas" panose="020B0609020204030204" pitchFamily="49" charset="0"/>
              </a:rPr>
              <a:t> </a:t>
            </a:r>
          </a:p>
          <a:p>
            <a:pPr algn="l"/>
            <a:r>
              <a:rPr lang="en-US" altLang="zh-CN" sz="2400" dirty="0">
                <a:latin typeface="Consolas" panose="020B0609020204030204" pitchFamily="49" charset="0"/>
              </a:rPr>
              <a:t>135: </a:t>
            </a:r>
            <a:r>
              <a:rPr lang="en-US" altLang="zh-CN" sz="2400" dirty="0" err="1">
                <a:latin typeface="Consolas" panose="020B0609020204030204" pitchFamily="49" charset="0"/>
              </a:rPr>
              <a:t>movl</a:t>
            </a:r>
            <a:r>
              <a:rPr lang="en-US" altLang="zh-CN" sz="2400" dirty="0">
                <a:latin typeface="Consolas" panose="020B0609020204030204" pitchFamily="49" charset="0"/>
              </a:rPr>
              <a:t> %</a:t>
            </a:r>
            <a:r>
              <a:rPr lang="en-US" altLang="zh-CN" sz="2400" dirty="0" err="1">
                <a:latin typeface="Consolas" panose="020B0609020204030204" pitchFamily="49" charset="0"/>
              </a:rPr>
              <a:t>eax</a:t>
            </a:r>
            <a:r>
              <a:rPr lang="en-US" altLang="zh-CN" sz="2400" dirty="0">
                <a:latin typeface="Consolas" panose="020B0609020204030204" pitchFamily="49" charset="0"/>
              </a:rPr>
              <a:t>, 0x0(%</a:t>
            </a:r>
            <a:r>
              <a:rPr lang="en-US" altLang="zh-CN" sz="2400" dirty="0" err="1">
                <a:latin typeface="Consolas" panose="020B0609020204030204" pitchFamily="49" charset="0"/>
              </a:rPr>
              <a:t>ebx</a:t>
            </a:r>
            <a:r>
              <a:rPr lang="en-US" altLang="zh-CN" sz="2400" dirty="0">
                <a:latin typeface="Consolas" panose="020B0609020204030204" pitchFamily="49" charset="0"/>
              </a:rPr>
              <a:t>)</a:t>
            </a:r>
          </a:p>
          <a:p>
            <a:pPr algn="l"/>
            <a:endParaRPr lang="zh-CN" altLang="en-US" dirty="0">
              <a:latin typeface="Consolas" panose="020B0609020204030204" pitchFamily="49" charset="0"/>
            </a:endParaRPr>
          </a:p>
        </p:txBody>
      </p:sp>
      <p:pic>
        <p:nvPicPr>
          <p:cNvPr id="6" name="图片 5">
            <a:extLst>
              <a:ext uri="{FF2B5EF4-FFF2-40B4-BE49-F238E27FC236}">
                <a16:creationId xmlns:a16="http://schemas.microsoft.com/office/drawing/2014/main" id="{B7EB8718-6CC7-43D3-AA98-A4C00F3CF8C3}"/>
              </a:ext>
            </a:extLst>
          </p:cNvPr>
          <p:cNvPicPr>
            <a:picLocks noChangeAspect="1"/>
          </p:cNvPicPr>
          <p:nvPr/>
        </p:nvPicPr>
        <p:blipFill>
          <a:blip r:embed="rId2"/>
          <a:stretch>
            <a:fillRect/>
          </a:stretch>
        </p:blipFill>
        <p:spPr>
          <a:xfrm>
            <a:off x="5273791" y="1440160"/>
            <a:ext cx="3258649" cy="5301208"/>
          </a:xfrm>
          <a:prstGeom prst="rect">
            <a:avLst/>
          </a:prstGeom>
        </p:spPr>
      </p:pic>
    </p:spTree>
    <p:extLst>
      <p:ext uri="{BB962C8B-B14F-4D97-AF65-F5344CB8AC3E}">
        <p14:creationId xmlns:p14="http://schemas.microsoft.com/office/powerpoint/2010/main" val="42070355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0102F-4BE9-4A40-A005-7783360CDDD6}"/>
              </a:ext>
            </a:extLst>
          </p:cNvPr>
          <p:cNvSpPr>
            <a:spLocks noGrp="1"/>
          </p:cNvSpPr>
          <p:nvPr>
            <p:ph type="title"/>
          </p:nvPr>
        </p:nvSpPr>
        <p:spPr/>
        <p:txBody>
          <a:bodyPr/>
          <a:lstStyle/>
          <a:p>
            <a:r>
              <a:rPr lang="zh-CN" altLang="en-US" dirty="0"/>
              <a:t>动态重定位</a:t>
            </a:r>
          </a:p>
        </p:txBody>
      </p:sp>
      <p:sp>
        <p:nvSpPr>
          <p:cNvPr id="5" name="文本框 4">
            <a:extLst>
              <a:ext uri="{FF2B5EF4-FFF2-40B4-BE49-F238E27FC236}">
                <a16:creationId xmlns:a16="http://schemas.microsoft.com/office/drawing/2014/main" id="{4DE10CC8-4F64-4D7C-ACA6-35A26F360709}"/>
              </a:ext>
            </a:extLst>
          </p:cNvPr>
          <p:cNvSpPr txBox="1"/>
          <p:nvPr/>
        </p:nvSpPr>
        <p:spPr>
          <a:xfrm>
            <a:off x="1259632" y="1501963"/>
            <a:ext cx="1569660" cy="369332"/>
          </a:xfrm>
          <a:prstGeom prst="rect">
            <a:avLst/>
          </a:prstGeom>
          <a:noFill/>
        </p:spPr>
        <p:txBody>
          <a:bodyPr wrap="none" rtlCol="0">
            <a:spAutoFit/>
          </a:bodyPr>
          <a:lstStyle/>
          <a:p>
            <a:r>
              <a:rPr lang="zh-CN" altLang="en-US" dirty="0"/>
              <a:t>虚拟地址空间</a:t>
            </a:r>
          </a:p>
        </p:txBody>
      </p:sp>
      <p:sp>
        <p:nvSpPr>
          <p:cNvPr id="7" name="文本框 6">
            <a:extLst>
              <a:ext uri="{FF2B5EF4-FFF2-40B4-BE49-F238E27FC236}">
                <a16:creationId xmlns:a16="http://schemas.microsoft.com/office/drawing/2014/main" id="{A29E46AC-75B8-427A-AFD6-030EDBB8D915}"/>
              </a:ext>
            </a:extLst>
          </p:cNvPr>
          <p:cNvSpPr txBox="1"/>
          <p:nvPr/>
        </p:nvSpPr>
        <p:spPr>
          <a:xfrm>
            <a:off x="5929278" y="1470260"/>
            <a:ext cx="1569660" cy="369332"/>
          </a:xfrm>
          <a:prstGeom prst="rect">
            <a:avLst/>
          </a:prstGeom>
          <a:noFill/>
        </p:spPr>
        <p:txBody>
          <a:bodyPr wrap="none" rtlCol="0">
            <a:spAutoFit/>
          </a:bodyPr>
          <a:lstStyle/>
          <a:p>
            <a:r>
              <a:rPr lang="zh-CN" altLang="en-US" dirty="0"/>
              <a:t>真实地址空间</a:t>
            </a:r>
          </a:p>
        </p:txBody>
      </p:sp>
      <p:pic>
        <p:nvPicPr>
          <p:cNvPr id="8" name="图片 7">
            <a:extLst>
              <a:ext uri="{FF2B5EF4-FFF2-40B4-BE49-F238E27FC236}">
                <a16:creationId xmlns:a16="http://schemas.microsoft.com/office/drawing/2014/main" id="{00C67FBD-B731-41F7-838D-267C721A16DD}"/>
              </a:ext>
            </a:extLst>
          </p:cNvPr>
          <p:cNvPicPr>
            <a:picLocks noChangeAspect="1"/>
          </p:cNvPicPr>
          <p:nvPr/>
        </p:nvPicPr>
        <p:blipFill>
          <a:blip r:embed="rId2"/>
          <a:stretch>
            <a:fillRect/>
          </a:stretch>
        </p:blipFill>
        <p:spPr>
          <a:xfrm>
            <a:off x="818801" y="2216016"/>
            <a:ext cx="6715125" cy="4191000"/>
          </a:xfrm>
          <a:prstGeom prst="rect">
            <a:avLst/>
          </a:prstGeom>
        </p:spPr>
      </p:pic>
    </p:spTree>
    <p:extLst>
      <p:ext uri="{BB962C8B-B14F-4D97-AF65-F5344CB8AC3E}">
        <p14:creationId xmlns:p14="http://schemas.microsoft.com/office/powerpoint/2010/main" val="542582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56497-EAB6-D14D-819E-E4CFB7475440}"/>
              </a:ext>
            </a:extLst>
          </p:cNvPr>
          <p:cNvSpPr>
            <a:spLocks noGrp="1"/>
          </p:cNvSpPr>
          <p:nvPr>
            <p:ph type="title"/>
          </p:nvPr>
        </p:nvSpPr>
        <p:spPr/>
        <p:txBody>
          <a:bodyPr/>
          <a:lstStyle/>
          <a:p>
            <a:r>
              <a:rPr kumimoji="1" lang="zh-CN" altLang="en-US" dirty="0"/>
              <a:t>分段</a:t>
            </a:r>
          </a:p>
        </p:txBody>
      </p:sp>
      <p:pic>
        <p:nvPicPr>
          <p:cNvPr id="3" name="图片 2">
            <a:extLst>
              <a:ext uri="{FF2B5EF4-FFF2-40B4-BE49-F238E27FC236}">
                <a16:creationId xmlns:a16="http://schemas.microsoft.com/office/drawing/2014/main" id="{BC6B6F00-40AE-4C11-B9B2-CBE2A96FD777}"/>
              </a:ext>
            </a:extLst>
          </p:cNvPr>
          <p:cNvPicPr>
            <a:picLocks noChangeAspect="1"/>
          </p:cNvPicPr>
          <p:nvPr/>
        </p:nvPicPr>
        <p:blipFill>
          <a:blip r:embed="rId2"/>
          <a:stretch>
            <a:fillRect/>
          </a:stretch>
        </p:blipFill>
        <p:spPr>
          <a:xfrm>
            <a:off x="827584" y="1700808"/>
            <a:ext cx="2028825" cy="4191000"/>
          </a:xfrm>
          <a:prstGeom prst="rect">
            <a:avLst/>
          </a:prstGeom>
        </p:spPr>
      </p:pic>
      <p:pic>
        <p:nvPicPr>
          <p:cNvPr id="5" name="图片 4">
            <a:extLst>
              <a:ext uri="{FF2B5EF4-FFF2-40B4-BE49-F238E27FC236}">
                <a16:creationId xmlns:a16="http://schemas.microsoft.com/office/drawing/2014/main" id="{460A633D-5A61-4B98-99A6-3B845D3F72D1}"/>
              </a:ext>
            </a:extLst>
          </p:cNvPr>
          <p:cNvPicPr>
            <a:picLocks noChangeAspect="1"/>
          </p:cNvPicPr>
          <p:nvPr/>
        </p:nvPicPr>
        <p:blipFill>
          <a:blip r:embed="rId3"/>
          <a:stretch>
            <a:fillRect/>
          </a:stretch>
        </p:blipFill>
        <p:spPr>
          <a:xfrm>
            <a:off x="6588224" y="1701196"/>
            <a:ext cx="1485900" cy="4000500"/>
          </a:xfrm>
          <a:prstGeom prst="rect">
            <a:avLst/>
          </a:prstGeom>
        </p:spPr>
      </p:pic>
      <p:graphicFrame>
        <p:nvGraphicFramePr>
          <p:cNvPr id="6" name="表格 6">
            <a:extLst>
              <a:ext uri="{FF2B5EF4-FFF2-40B4-BE49-F238E27FC236}">
                <a16:creationId xmlns:a16="http://schemas.microsoft.com/office/drawing/2014/main" id="{9E83968A-C998-45FE-9E08-BA5E10FE5A6F}"/>
              </a:ext>
            </a:extLst>
          </p:cNvPr>
          <p:cNvGraphicFramePr>
            <a:graphicFrameLocks noGrp="1"/>
          </p:cNvGraphicFramePr>
          <p:nvPr>
            <p:extLst>
              <p:ext uri="{D42A27DB-BD31-4B8C-83A1-F6EECF244321}">
                <p14:modId xmlns:p14="http://schemas.microsoft.com/office/powerpoint/2010/main" val="1382753895"/>
              </p:ext>
            </p:extLst>
          </p:nvPr>
        </p:nvGraphicFramePr>
        <p:xfrm>
          <a:off x="3180444" y="3036957"/>
          <a:ext cx="3083745" cy="1112520"/>
        </p:xfrm>
        <a:graphic>
          <a:graphicData uri="http://schemas.openxmlformats.org/drawingml/2006/table">
            <a:tbl>
              <a:tblPr firstRow="1" bandRow="1">
                <a:tableStyleId>{21E4AEA4-8DFA-4A89-87EB-49C32662AFE0}</a:tableStyleId>
              </a:tblPr>
              <a:tblGrid>
                <a:gridCol w="1027915">
                  <a:extLst>
                    <a:ext uri="{9D8B030D-6E8A-4147-A177-3AD203B41FA5}">
                      <a16:colId xmlns:a16="http://schemas.microsoft.com/office/drawing/2014/main" val="1140981174"/>
                    </a:ext>
                  </a:extLst>
                </a:gridCol>
                <a:gridCol w="1027915">
                  <a:extLst>
                    <a:ext uri="{9D8B030D-6E8A-4147-A177-3AD203B41FA5}">
                      <a16:colId xmlns:a16="http://schemas.microsoft.com/office/drawing/2014/main" val="2048593069"/>
                    </a:ext>
                  </a:extLst>
                </a:gridCol>
                <a:gridCol w="1027915">
                  <a:extLst>
                    <a:ext uri="{9D8B030D-6E8A-4147-A177-3AD203B41FA5}">
                      <a16:colId xmlns:a16="http://schemas.microsoft.com/office/drawing/2014/main" val="3207948808"/>
                    </a:ext>
                  </a:extLst>
                </a:gridCol>
              </a:tblGrid>
              <a:tr h="370840">
                <a:tc>
                  <a:txBody>
                    <a:bodyPr/>
                    <a:lstStyle/>
                    <a:p>
                      <a:r>
                        <a:rPr lang="zh-CN" altLang="en-US" dirty="0"/>
                        <a:t>代码</a:t>
                      </a:r>
                    </a:p>
                  </a:txBody>
                  <a:tcPr/>
                </a:tc>
                <a:tc>
                  <a:txBody>
                    <a:bodyPr/>
                    <a:lstStyle/>
                    <a:p>
                      <a:r>
                        <a:rPr lang="zh-CN" altLang="en-US" dirty="0"/>
                        <a:t>堆</a:t>
                      </a:r>
                    </a:p>
                  </a:txBody>
                  <a:tcPr/>
                </a:tc>
                <a:tc>
                  <a:txBody>
                    <a:bodyPr/>
                    <a:lstStyle/>
                    <a:p>
                      <a:r>
                        <a:rPr lang="zh-CN" altLang="en-US" dirty="0"/>
                        <a:t>栈</a:t>
                      </a:r>
                    </a:p>
                  </a:txBody>
                  <a:tcPr/>
                </a:tc>
                <a:extLst>
                  <a:ext uri="{0D108BD9-81ED-4DB2-BD59-A6C34878D82A}">
                    <a16:rowId xmlns:a16="http://schemas.microsoft.com/office/drawing/2014/main" val="2506563336"/>
                  </a:ext>
                </a:extLst>
              </a:tr>
              <a:tr h="370840">
                <a:tc>
                  <a:txBody>
                    <a:bodyPr/>
                    <a:lstStyle/>
                    <a:p>
                      <a:r>
                        <a:rPr lang="zh-CN" altLang="en-US" dirty="0"/>
                        <a:t>基址</a:t>
                      </a:r>
                    </a:p>
                  </a:txBody>
                  <a:tcPr/>
                </a:tc>
                <a:tc>
                  <a:txBody>
                    <a:bodyPr/>
                    <a:lstStyle/>
                    <a:p>
                      <a:r>
                        <a:rPr lang="zh-CN" altLang="en-US" dirty="0"/>
                        <a:t>基址</a:t>
                      </a:r>
                    </a:p>
                  </a:txBody>
                  <a:tcPr/>
                </a:tc>
                <a:tc>
                  <a:txBody>
                    <a:bodyPr/>
                    <a:lstStyle/>
                    <a:p>
                      <a:r>
                        <a:rPr lang="zh-CN" altLang="en-US" dirty="0"/>
                        <a:t>基址</a:t>
                      </a:r>
                    </a:p>
                  </a:txBody>
                  <a:tcPr/>
                </a:tc>
                <a:extLst>
                  <a:ext uri="{0D108BD9-81ED-4DB2-BD59-A6C34878D82A}">
                    <a16:rowId xmlns:a16="http://schemas.microsoft.com/office/drawing/2014/main" val="3568968114"/>
                  </a:ext>
                </a:extLst>
              </a:tr>
              <a:tr h="370840">
                <a:tc>
                  <a:txBody>
                    <a:bodyPr/>
                    <a:lstStyle/>
                    <a:p>
                      <a:r>
                        <a:rPr lang="zh-CN" altLang="en-US" dirty="0"/>
                        <a:t>界限</a:t>
                      </a:r>
                    </a:p>
                  </a:txBody>
                  <a:tcPr/>
                </a:tc>
                <a:tc>
                  <a:txBody>
                    <a:bodyPr/>
                    <a:lstStyle/>
                    <a:p>
                      <a:r>
                        <a:rPr lang="zh-CN" altLang="en-US" dirty="0"/>
                        <a:t>界限</a:t>
                      </a:r>
                    </a:p>
                  </a:txBody>
                  <a:tcPr/>
                </a:tc>
                <a:tc>
                  <a:txBody>
                    <a:bodyPr/>
                    <a:lstStyle/>
                    <a:p>
                      <a:r>
                        <a:rPr lang="zh-CN" altLang="en-US" dirty="0"/>
                        <a:t>界限</a:t>
                      </a:r>
                    </a:p>
                  </a:txBody>
                  <a:tcPr/>
                </a:tc>
                <a:extLst>
                  <a:ext uri="{0D108BD9-81ED-4DB2-BD59-A6C34878D82A}">
                    <a16:rowId xmlns:a16="http://schemas.microsoft.com/office/drawing/2014/main" val="1035582035"/>
                  </a:ext>
                </a:extLst>
              </a:tr>
            </a:tbl>
          </a:graphicData>
        </a:graphic>
      </p:graphicFrame>
    </p:spTree>
    <p:extLst>
      <p:ext uri="{BB962C8B-B14F-4D97-AF65-F5344CB8AC3E}">
        <p14:creationId xmlns:p14="http://schemas.microsoft.com/office/powerpoint/2010/main" val="72780577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57EE4-B696-3D4F-BE72-E9EFB00FB55D}"/>
              </a:ext>
            </a:extLst>
          </p:cNvPr>
          <p:cNvSpPr>
            <a:spLocks noGrp="1"/>
          </p:cNvSpPr>
          <p:nvPr>
            <p:ph type="title"/>
          </p:nvPr>
        </p:nvSpPr>
        <p:spPr/>
        <p:txBody>
          <a:bodyPr/>
          <a:lstStyle/>
          <a:p>
            <a:endParaRPr kumimoji="1" lang="zh-CN" altLang="en-US" dirty="0"/>
          </a:p>
        </p:txBody>
      </p:sp>
      <p:sp>
        <p:nvSpPr>
          <p:cNvPr id="3" name="矩形 2">
            <a:extLst>
              <a:ext uri="{FF2B5EF4-FFF2-40B4-BE49-F238E27FC236}">
                <a16:creationId xmlns:a16="http://schemas.microsoft.com/office/drawing/2014/main" id="{9AFF71EE-F36B-4FFF-A869-1859E4288F54}"/>
              </a:ext>
            </a:extLst>
          </p:cNvPr>
          <p:cNvSpPr/>
          <p:nvPr/>
        </p:nvSpPr>
        <p:spPr>
          <a:xfrm>
            <a:off x="0" y="2396654"/>
            <a:ext cx="6444208" cy="2677656"/>
          </a:xfrm>
          <a:prstGeom prst="rect">
            <a:avLst/>
          </a:prstGeom>
        </p:spPr>
        <p:txBody>
          <a:bodyPr wrap="square">
            <a:spAutoFit/>
          </a:bodyPr>
          <a:lstStyle/>
          <a:p>
            <a:pPr algn="l"/>
            <a:r>
              <a:rPr lang="en-US" altLang="zh-CN" sz="2100" dirty="0">
                <a:latin typeface="Consolas" panose="020B0609020204030204" pitchFamily="49" charset="0"/>
              </a:rPr>
              <a:t>Segment = (</a:t>
            </a:r>
            <a:r>
              <a:rPr lang="en-US" altLang="zh-CN" sz="2100" dirty="0" err="1">
                <a:latin typeface="Consolas" panose="020B0609020204030204" pitchFamily="49" charset="0"/>
              </a:rPr>
              <a:t>VirtualAddress</a:t>
            </a:r>
            <a:r>
              <a:rPr lang="en-US" altLang="zh-CN" sz="2100" dirty="0">
                <a:latin typeface="Consolas" panose="020B0609020204030204" pitchFamily="49" charset="0"/>
              </a:rPr>
              <a:t> &amp; SEG_MASK) &gt;&gt; SEG_SHIFT 3 </a:t>
            </a:r>
          </a:p>
          <a:p>
            <a:pPr algn="l"/>
            <a:r>
              <a:rPr lang="en-US" altLang="zh-CN" sz="2100" dirty="0">
                <a:latin typeface="Consolas" panose="020B0609020204030204" pitchFamily="49" charset="0"/>
              </a:rPr>
              <a:t>Offset = </a:t>
            </a:r>
            <a:r>
              <a:rPr lang="en-US" altLang="zh-CN" sz="2100" dirty="0" err="1">
                <a:latin typeface="Consolas" panose="020B0609020204030204" pitchFamily="49" charset="0"/>
              </a:rPr>
              <a:t>VirtualAddress</a:t>
            </a:r>
            <a:r>
              <a:rPr lang="en-US" altLang="zh-CN" sz="2100" dirty="0">
                <a:latin typeface="Consolas" panose="020B0609020204030204" pitchFamily="49" charset="0"/>
              </a:rPr>
              <a:t> &amp; OFFSET_MASK</a:t>
            </a:r>
          </a:p>
          <a:p>
            <a:pPr algn="l"/>
            <a:r>
              <a:rPr lang="en-US" altLang="zh-CN" sz="2100" dirty="0">
                <a:latin typeface="Consolas" panose="020B0609020204030204" pitchFamily="49" charset="0"/>
              </a:rPr>
              <a:t>if (Offset &gt;= Bounds[Segment]) 	</a:t>
            </a:r>
            <a:r>
              <a:rPr lang="en-US" altLang="zh-CN" sz="2100" dirty="0" err="1">
                <a:latin typeface="Consolas" panose="020B0609020204030204" pitchFamily="49" charset="0"/>
              </a:rPr>
              <a:t>RaiseException</a:t>
            </a:r>
            <a:r>
              <a:rPr lang="en-US" altLang="zh-CN" sz="2100" dirty="0">
                <a:latin typeface="Consolas" panose="020B0609020204030204" pitchFamily="49" charset="0"/>
              </a:rPr>
              <a:t>(PROTECTION_FAULT) </a:t>
            </a:r>
          </a:p>
          <a:p>
            <a:pPr algn="l"/>
            <a:r>
              <a:rPr lang="en-US" altLang="zh-CN" sz="2100" dirty="0">
                <a:latin typeface="Consolas" panose="020B0609020204030204" pitchFamily="49" charset="0"/>
              </a:rPr>
              <a:t>else</a:t>
            </a:r>
          </a:p>
          <a:p>
            <a:pPr algn="l"/>
            <a:r>
              <a:rPr lang="en-US" altLang="zh-CN" sz="2100" dirty="0">
                <a:latin typeface="Consolas" panose="020B0609020204030204" pitchFamily="49" charset="0"/>
              </a:rPr>
              <a:t>	</a:t>
            </a:r>
            <a:r>
              <a:rPr lang="en-US" altLang="zh-CN" sz="2100" dirty="0" err="1">
                <a:latin typeface="Consolas" panose="020B0609020204030204" pitchFamily="49" charset="0"/>
              </a:rPr>
              <a:t>PhysAddr</a:t>
            </a:r>
            <a:r>
              <a:rPr lang="en-US" altLang="zh-CN" sz="2100" dirty="0">
                <a:latin typeface="Consolas" panose="020B0609020204030204" pitchFamily="49" charset="0"/>
              </a:rPr>
              <a:t> = Base[Segment] + Offset</a:t>
            </a:r>
          </a:p>
          <a:p>
            <a:pPr algn="l"/>
            <a:r>
              <a:rPr lang="en-US" altLang="zh-CN" sz="2100" dirty="0">
                <a:latin typeface="Consolas" panose="020B0609020204030204" pitchFamily="49" charset="0"/>
              </a:rPr>
              <a:t>	Register = </a:t>
            </a:r>
            <a:r>
              <a:rPr lang="en-US" altLang="zh-CN" sz="2100" dirty="0" err="1">
                <a:latin typeface="Consolas" panose="020B0609020204030204" pitchFamily="49" charset="0"/>
              </a:rPr>
              <a:t>AccessMemory</a:t>
            </a:r>
            <a:r>
              <a:rPr lang="en-US" altLang="zh-CN" sz="2100" dirty="0">
                <a:latin typeface="Consolas" panose="020B0609020204030204" pitchFamily="49" charset="0"/>
              </a:rPr>
              <a:t>(</a:t>
            </a:r>
            <a:r>
              <a:rPr lang="en-US" altLang="zh-CN" sz="2100" dirty="0" err="1">
                <a:latin typeface="Consolas" panose="020B0609020204030204" pitchFamily="49" charset="0"/>
              </a:rPr>
              <a:t>PhysAddr</a:t>
            </a:r>
            <a:r>
              <a:rPr lang="en-US" altLang="zh-CN" sz="2100" dirty="0">
                <a:latin typeface="Consolas" panose="020B0609020204030204" pitchFamily="49" charset="0"/>
              </a:rPr>
              <a:t>) </a:t>
            </a:r>
            <a:endParaRPr lang="zh-CN" altLang="en-US" sz="2100" dirty="0">
              <a:latin typeface="Consolas" panose="020B0609020204030204" pitchFamily="49" charset="0"/>
            </a:endParaRPr>
          </a:p>
        </p:txBody>
      </p:sp>
      <p:sp>
        <p:nvSpPr>
          <p:cNvPr id="6" name="文本框 5">
            <a:extLst>
              <a:ext uri="{FF2B5EF4-FFF2-40B4-BE49-F238E27FC236}">
                <a16:creationId xmlns:a16="http://schemas.microsoft.com/office/drawing/2014/main" id="{966BF54D-61E5-49C9-8FD8-6171EE136FFE}"/>
              </a:ext>
            </a:extLst>
          </p:cNvPr>
          <p:cNvSpPr txBox="1"/>
          <p:nvPr/>
        </p:nvSpPr>
        <p:spPr>
          <a:xfrm>
            <a:off x="6444208" y="2211988"/>
            <a:ext cx="2339167" cy="3046988"/>
          </a:xfrm>
          <a:prstGeom prst="rect">
            <a:avLst/>
          </a:prstGeom>
          <a:noFill/>
        </p:spPr>
        <p:txBody>
          <a:bodyPr wrap="none" rtlCol="0">
            <a:spAutoFit/>
          </a:bodyPr>
          <a:lstStyle/>
          <a:p>
            <a:pPr algn="r"/>
            <a:r>
              <a:rPr lang="zh-CN" altLang="en-US" dirty="0">
                <a:solidFill>
                  <a:srgbClr val="FF0000"/>
                </a:solidFill>
              </a:rPr>
              <a:t>获取当前段</a:t>
            </a:r>
            <a:endParaRPr lang="en-US" altLang="zh-CN" dirty="0">
              <a:solidFill>
                <a:srgbClr val="FF0000"/>
              </a:solidFill>
            </a:endParaRPr>
          </a:p>
          <a:p>
            <a:pPr algn="r"/>
            <a:endParaRPr lang="en-US" altLang="zh-CN" dirty="0">
              <a:solidFill>
                <a:srgbClr val="FF0000"/>
              </a:solidFill>
            </a:endParaRPr>
          </a:p>
          <a:p>
            <a:pPr algn="r"/>
            <a:r>
              <a:rPr lang="zh-CN" altLang="en-US" dirty="0">
                <a:solidFill>
                  <a:srgbClr val="FF0000"/>
                </a:solidFill>
              </a:rPr>
              <a:t>获取偏移量</a:t>
            </a:r>
            <a:endParaRPr lang="en-US" altLang="zh-CN" dirty="0">
              <a:solidFill>
                <a:srgbClr val="FF0000"/>
              </a:solidFill>
            </a:endParaRPr>
          </a:p>
          <a:p>
            <a:pPr algn="r"/>
            <a:r>
              <a:rPr lang="zh-CN" altLang="en-US" dirty="0">
                <a:solidFill>
                  <a:srgbClr val="FF0000"/>
                </a:solidFill>
              </a:rPr>
              <a:t>不在编界内？</a:t>
            </a:r>
            <a:endParaRPr lang="en-US" altLang="zh-CN" dirty="0">
              <a:solidFill>
                <a:srgbClr val="FF0000"/>
              </a:solidFill>
            </a:endParaRPr>
          </a:p>
          <a:p>
            <a:pPr algn="r"/>
            <a:r>
              <a:rPr lang="zh-CN" altLang="en-US" dirty="0">
                <a:solidFill>
                  <a:srgbClr val="FF0000"/>
                </a:solidFill>
              </a:rPr>
              <a:t>抛出异常</a:t>
            </a:r>
            <a:endParaRPr lang="en-US" altLang="zh-CN" dirty="0">
              <a:solidFill>
                <a:srgbClr val="FF0000"/>
              </a:solidFill>
            </a:endParaRPr>
          </a:p>
          <a:p>
            <a:pPr algn="r"/>
            <a:endParaRPr lang="en-US" altLang="zh-CN" dirty="0">
              <a:solidFill>
                <a:srgbClr val="FF0000"/>
              </a:solidFill>
            </a:endParaRPr>
          </a:p>
          <a:p>
            <a:pPr algn="r"/>
            <a:r>
              <a:rPr lang="zh-CN" altLang="en-US" dirty="0">
                <a:solidFill>
                  <a:srgbClr val="FF0000"/>
                </a:solidFill>
              </a:rPr>
              <a:t>转换为物理地址</a:t>
            </a:r>
            <a:endParaRPr lang="en-US" altLang="zh-CN" dirty="0">
              <a:solidFill>
                <a:srgbClr val="FF0000"/>
              </a:solidFill>
            </a:endParaRPr>
          </a:p>
          <a:p>
            <a:pPr algn="r"/>
            <a:r>
              <a:rPr lang="zh-CN" altLang="en-US" dirty="0">
                <a:solidFill>
                  <a:srgbClr val="FF0000"/>
                </a:solidFill>
              </a:rPr>
              <a:t>访问内存</a:t>
            </a:r>
          </a:p>
        </p:txBody>
      </p:sp>
    </p:spTree>
    <p:extLst>
      <p:ext uri="{BB962C8B-B14F-4D97-AF65-F5344CB8AC3E}">
        <p14:creationId xmlns:p14="http://schemas.microsoft.com/office/powerpoint/2010/main" val="402061583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9F901-B182-1043-A833-EF7C518BF76E}"/>
              </a:ext>
            </a:extLst>
          </p:cNvPr>
          <p:cNvSpPr>
            <a:spLocks noGrp="1"/>
          </p:cNvSpPr>
          <p:nvPr>
            <p:ph type="title"/>
          </p:nvPr>
        </p:nvSpPr>
        <p:spPr/>
        <p:txBody>
          <a:bodyPr/>
          <a:lstStyle/>
          <a:p>
            <a:endParaRPr kumimoji="1" lang="zh-CN" altLang="en-US"/>
          </a:p>
        </p:txBody>
      </p:sp>
      <p:graphicFrame>
        <p:nvGraphicFramePr>
          <p:cNvPr id="3" name="表格 6">
            <a:extLst>
              <a:ext uri="{FF2B5EF4-FFF2-40B4-BE49-F238E27FC236}">
                <a16:creationId xmlns:a16="http://schemas.microsoft.com/office/drawing/2014/main" id="{2100837C-A170-4DBA-98D3-9A97C2425C6D}"/>
              </a:ext>
            </a:extLst>
          </p:cNvPr>
          <p:cNvGraphicFramePr>
            <a:graphicFrameLocks noGrp="1"/>
          </p:cNvGraphicFramePr>
          <p:nvPr>
            <p:extLst>
              <p:ext uri="{D42A27DB-BD31-4B8C-83A1-F6EECF244321}">
                <p14:modId xmlns:p14="http://schemas.microsoft.com/office/powerpoint/2010/main" val="664848408"/>
              </p:ext>
            </p:extLst>
          </p:nvPr>
        </p:nvGraphicFramePr>
        <p:xfrm>
          <a:off x="4745721" y="2501900"/>
          <a:ext cx="3083744" cy="1854200"/>
        </p:xfrm>
        <a:graphic>
          <a:graphicData uri="http://schemas.openxmlformats.org/drawingml/2006/table">
            <a:tbl>
              <a:tblPr firstRow="1" bandRow="1">
                <a:tableStyleId>{21E4AEA4-8DFA-4A89-87EB-49C32662AFE0}</a:tableStyleId>
              </a:tblPr>
              <a:tblGrid>
                <a:gridCol w="770936">
                  <a:extLst>
                    <a:ext uri="{9D8B030D-6E8A-4147-A177-3AD203B41FA5}">
                      <a16:colId xmlns:a16="http://schemas.microsoft.com/office/drawing/2014/main" val="1442561821"/>
                    </a:ext>
                  </a:extLst>
                </a:gridCol>
                <a:gridCol w="770936">
                  <a:extLst>
                    <a:ext uri="{9D8B030D-6E8A-4147-A177-3AD203B41FA5}">
                      <a16:colId xmlns:a16="http://schemas.microsoft.com/office/drawing/2014/main" val="1140981174"/>
                    </a:ext>
                  </a:extLst>
                </a:gridCol>
                <a:gridCol w="770936">
                  <a:extLst>
                    <a:ext uri="{9D8B030D-6E8A-4147-A177-3AD203B41FA5}">
                      <a16:colId xmlns:a16="http://schemas.microsoft.com/office/drawing/2014/main" val="2048593069"/>
                    </a:ext>
                  </a:extLst>
                </a:gridCol>
                <a:gridCol w="770936">
                  <a:extLst>
                    <a:ext uri="{9D8B030D-6E8A-4147-A177-3AD203B41FA5}">
                      <a16:colId xmlns:a16="http://schemas.microsoft.com/office/drawing/2014/main" val="3207948808"/>
                    </a:ext>
                  </a:extLst>
                </a:gridCol>
              </a:tblGrid>
              <a:tr h="370840">
                <a:tc>
                  <a:txBody>
                    <a:bodyPr/>
                    <a:lstStyle/>
                    <a:p>
                      <a:endParaRPr lang="zh-CN" altLang="en-US" dirty="0"/>
                    </a:p>
                  </a:txBody>
                  <a:tcPr/>
                </a:tc>
                <a:tc>
                  <a:txBody>
                    <a:bodyPr/>
                    <a:lstStyle/>
                    <a:p>
                      <a:r>
                        <a:rPr lang="zh-CN" altLang="en-US" dirty="0"/>
                        <a:t>代码</a:t>
                      </a:r>
                    </a:p>
                  </a:txBody>
                  <a:tcPr/>
                </a:tc>
                <a:tc>
                  <a:txBody>
                    <a:bodyPr/>
                    <a:lstStyle/>
                    <a:p>
                      <a:r>
                        <a:rPr lang="zh-CN" altLang="en-US" dirty="0"/>
                        <a:t>堆</a:t>
                      </a:r>
                    </a:p>
                  </a:txBody>
                  <a:tcPr/>
                </a:tc>
                <a:tc>
                  <a:txBody>
                    <a:bodyPr/>
                    <a:lstStyle/>
                    <a:p>
                      <a:r>
                        <a:rPr lang="zh-CN" altLang="en-US" dirty="0"/>
                        <a:t>栈</a:t>
                      </a:r>
                    </a:p>
                  </a:txBody>
                  <a:tcPr/>
                </a:tc>
                <a:extLst>
                  <a:ext uri="{0D108BD9-81ED-4DB2-BD59-A6C34878D82A}">
                    <a16:rowId xmlns:a16="http://schemas.microsoft.com/office/drawing/2014/main" val="2506563336"/>
                  </a:ext>
                </a:extLst>
              </a:tr>
              <a:tr h="370840">
                <a:tc>
                  <a:txBody>
                    <a:bodyPr/>
                    <a:lstStyle/>
                    <a:p>
                      <a:r>
                        <a:rPr lang="zh-CN" altLang="en-US" dirty="0"/>
                        <a:t>基址</a:t>
                      </a:r>
                    </a:p>
                  </a:txBody>
                  <a:tcPr/>
                </a:tc>
                <a:tc>
                  <a:txBody>
                    <a:bodyPr/>
                    <a:lstStyle/>
                    <a:p>
                      <a:pPr algn="ctr"/>
                      <a:r>
                        <a:rPr lang="en-US" altLang="zh-CN" dirty="0"/>
                        <a:t>32k</a:t>
                      </a:r>
                      <a:endParaRPr lang="zh-CN" altLang="en-US" dirty="0"/>
                    </a:p>
                  </a:txBody>
                  <a:tcPr/>
                </a:tc>
                <a:tc>
                  <a:txBody>
                    <a:bodyPr/>
                    <a:lstStyle/>
                    <a:p>
                      <a:pPr algn="ctr"/>
                      <a:r>
                        <a:rPr lang="en-US" altLang="zh-CN" dirty="0"/>
                        <a:t>34k</a:t>
                      </a:r>
                      <a:endParaRPr lang="zh-CN" altLang="en-US" dirty="0"/>
                    </a:p>
                  </a:txBody>
                  <a:tcPr/>
                </a:tc>
                <a:tc>
                  <a:txBody>
                    <a:bodyPr/>
                    <a:lstStyle/>
                    <a:p>
                      <a:pPr algn="ctr"/>
                      <a:r>
                        <a:rPr lang="en-US" altLang="zh-CN" dirty="0"/>
                        <a:t>28k</a:t>
                      </a:r>
                      <a:endParaRPr lang="zh-CN" altLang="en-US" dirty="0"/>
                    </a:p>
                  </a:txBody>
                  <a:tcPr/>
                </a:tc>
                <a:extLst>
                  <a:ext uri="{0D108BD9-81ED-4DB2-BD59-A6C34878D82A}">
                    <a16:rowId xmlns:a16="http://schemas.microsoft.com/office/drawing/2014/main" val="3568968114"/>
                  </a:ext>
                </a:extLst>
              </a:tr>
              <a:tr h="370840">
                <a:tc>
                  <a:txBody>
                    <a:bodyPr/>
                    <a:lstStyle/>
                    <a:p>
                      <a:r>
                        <a:rPr lang="zh-CN" altLang="en-US" dirty="0"/>
                        <a:t>界限</a:t>
                      </a:r>
                    </a:p>
                  </a:txBody>
                  <a:tcPr/>
                </a:tc>
                <a:tc>
                  <a:txBody>
                    <a:bodyPr/>
                    <a:lstStyle/>
                    <a:p>
                      <a:pPr algn="ctr"/>
                      <a:r>
                        <a:rPr lang="en-US" altLang="zh-CN" dirty="0"/>
                        <a:t>2k</a:t>
                      </a:r>
                      <a:endParaRPr lang="zh-CN" altLang="en-US" dirty="0"/>
                    </a:p>
                  </a:txBody>
                  <a:tcPr/>
                </a:tc>
                <a:tc>
                  <a:txBody>
                    <a:bodyPr/>
                    <a:lstStyle/>
                    <a:p>
                      <a:pPr algn="ctr"/>
                      <a:r>
                        <a:rPr lang="en-US" altLang="zh-CN" dirty="0"/>
                        <a:t>2k</a:t>
                      </a:r>
                      <a:endParaRPr lang="zh-CN" altLang="en-US" dirty="0"/>
                    </a:p>
                  </a:txBody>
                  <a:tcPr/>
                </a:tc>
                <a:tc>
                  <a:txBody>
                    <a:bodyPr/>
                    <a:lstStyle/>
                    <a:p>
                      <a:pPr algn="ctr"/>
                      <a:r>
                        <a:rPr lang="en-US" altLang="zh-CN" dirty="0"/>
                        <a:t>2k</a:t>
                      </a:r>
                      <a:endParaRPr lang="zh-CN" altLang="en-US" dirty="0"/>
                    </a:p>
                  </a:txBody>
                  <a:tcPr/>
                </a:tc>
                <a:extLst>
                  <a:ext uri="{0D108BD9-81ED-4DB2-BD59-A6C34878D82A}">
                    <a16:rowId xmlns:a16="http://schemas.microsoft.com/office/drawing/2014/main" val="1035582035"/>
                  </a:ext>
                </a:extLst>
              </a:tr>
              <a:tr h="370840">
                <a:tc>
                  <a:txBody>
                    <a:bodyPr/>
                    <a:lstStyle/>
                    <a:p>
                      <a:r>
                        <a:rPr lang="zh-CN" altLang="en-US" dirty="0"/>
                        <a:t>方向</a:t>
                      </a:r>
                    </a:p>
                  </a:txBody>
                  <a:tcPr/>
                </a:tc>
                <a:tc>
                  <a:txBody>
                    <a:bodyPr/>
                    <a:lstStyle/>
                    <a:p>
                      <a:pPr algn="ctr"/>
                      <a:r>
                        <a:rPr lang="en-US" altLang="zh-CN" dirty="0"/>
                        <a:t>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0</a:t>
                      </a:r>
                      <a:endParaRPr lang="zh-CN" altLang="en-US" dirty="0"/>
                    </a:p>
                  </a:txBody>
                  <a:tcPr/>
                </a:tc>
                <a:extLst>
                  <a:ext uri="{0D108BD9-81ED-4DB2-BD59-A6C34878D82A}">
                    <a16:rowId xmlns:a16="http://schemas.microsoft.com/office/drawing/2014/main" val="4155456773"/>
                  </a:ext>
                </a:extLst>
              </a:tr>
              <a:tr h="370840">
                <a:tc>
                  <a:txBody>
                    <a:bodyPr/>
                    <a:lstStyle/>
                    <a:p>
                      <a:r>
                        <a:rPr lang="zh-CN" altLang="en-US" dirty="0"/>
                        <a:t>保护</a:t>
                      </a:r>
                    </a:p>
                  </a:txBody>
                  <a:tcPr/>
                </a:tc>
                <a:tc>
                  <a:txBody>
                    <a:bodyPr/>
                    <a:lstStyle/>
                    <a:p>
                      <a:pPr algn="ctr"/>
                      <a:r>
                        <a:rPr lang="en-US" altLang="zh-CN" dirty="0"/>
                        <a:t>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tc>
                <a:extLst>
                  <a:ext uri="{0D108BD9-81ED-4DB2-BD59-A6C34878D82A}">
                    <a16:rowId xmlns:a16="http://schemas.microsoft.com/office/drawing/2014/main" val="2249653790"/>
                  </a:ext>
                </a:extLst>
              </a:tr>
            </a:tbl>
          </a:graphicData>
        </a:graphic>
      </p:graphicFrame>
      <p:pic>
        <p:nvPicPr>
          <p:cNvPr id="8" name="图片 7">
            <a:extLst>
              <a:ext uri="{FF2B5EF4-FFF2-40B4-BE49-F238E27FC236}">
                <a16:creationId xmlns:a16="http://schemas.microsoft.com/office/drawing/2014/main" id="{73C1362E-9324-41BD-AC6E-57474ED8ACD7}"/>
              </a:ext>
            </a:extLst>
          </p:cNvPr>
          <p:cNvPicPr>
            <a:picLocks noChangeAspect="1"/>
          </p:cNvPicPr>
          <p:nvPr/>
        </p:nvPicPr>
        <p:blipFill>
          <a:blip r:embed="rId2"/>
          <a:stretch>
            <a:fillRect/>
          </a:stretch>
        </p:blipFill>
        <p:spPr>
          <a:xfrm>
            <a:off x="827584" y="1700808"/>
            <a:ext cx="2028825" cy="4191000"/>
          </a:xfrm>
          <a:prstGeom prst="rect">
            <a:avLst/>
          </a:prstGeom>
        </p:spPr>
      </p:pic>
    </p:spTree>
    <p:extLst>
      <p:ext uri="{BB962C8B-B14F-4D97-AF65-F5344CB8AC3E}">
        <p14:creationId xmlns:p14="http://schemas.microsoft.com/office/powerpoint/2010/main" val="34078433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内存模型</a:t>
            </a:r>
            <a:endParaRPr lang="en-US" altLang="zh-CN" dirty="0"/>
          </a:p>
          <a:p>
            <a:r>
              <a:rPr lang="zh-CN" altLang="en-US" dirty="0"/>
              <a:t>内存、</a:t>
            </a:r>
            <a:r>
              <a:rPr lang="en-US" altLang="zh-CN" dirty="0"/>
              <a:t>CPU </a:t>
            </a:r>
            <a:r>
              <a:rPr lang="zh-CN" altLang="en-US" dirty="0"/>
              <a:t>缓存</a:t>
            </a:r>
            <a:endParaRPr lang="en-US" altLang="zh-CN" dirty="0"/>
          </a:p>
          <a:p>
            <a:r>
              <a:rPr lang="en-US" altLang="zh-CN" dirty="0">
                <a:solidFill>
                  <a:srgbClr val="FF0000"/>
                </a:solidFill>
              </a:rPr>
              <a:t>B/L Endian</a:t>
            </a:r>
          </a:p>
          <a:p>
            <a:r>
              <a:rPr lang="zh-CN" altLang="en-US" dirty="0"/>
              <a:t>节点，管理区，物理页</a:t>
            </a:r>
            <a:endParaRPr lang="en-US" altLang="zh-CN" dirty="0"/>
          </a:p>
          <a:p>
            <a:r>
              <a:rPr lang="zh-CN" altLang="en-US" dirty="0"/>
              <a:t>寻址过程</a:t>
            </a:r>
            <a:endParaRPr lang="en-US" altLang="zh-CN" dirty="0">
              <a:latin typeface="Arial Narrow" charset="0"/>
            </a:endParaRPr>
          </a:p>
          <a:p>
            <a:endParaRPr lang="en-US" altLang="zh-CN" dirty="0">
              <a:latin typeface="Arial Narrow" charset="0"/>
            </a:endParaRPr>
          </a:p>
          <a:p>
            <a:endParaRPr lang="en-US" altLang="zh-CN" dirty="0"/>
          </a:p>
          <a:p>
            <a:pPr marL="0" indent="0">
              <a:buNone/>
            </a:pPr>
            <a:endParaRPr lang="en-US" dirty="0"/>
          </a:p>
        </p:txBody>
      </p:sp>
      <p:sp>
        <p:nvSpPr>
          <p:cNvPr id="2" name="Title 1"/>
          <p:cNvSpPr>
            <a:spLocks noGrp="1"/>
          </p:cNvSpPr>
          <p:nvPr>
            <p:ph type="title"/>
          </p:nvPr>
        </p:nvSpPr>
        <p:spPr/>
        <p:txBody>
          <a:bodyPr/>
          <a:lstStyle/>
          <a:p>
            <a:r>
              <a:rPr lang="en-US" dirty="0"/>
              <a:t>大纲</a:t>
            </a:r>
          </a:p>
        </p:txBody>
      </p:sp>
    </p:spTree>
    <p:extLst>
      <p:ext uri="{BB962C8B-B14F-4D97-AF65-F5344CB8AC3E}">
        <p14:creationId xmlns:p14="http://schemas.microsoft.com/office/powerpoint/2010/main" val="329612834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412875"/>
            <a:ext cx="8241323" cy="647973"/>
          </a:xfrm>
        </p:spPr>
        <p:txBody>
          <a:bodyPr/>
          <a:lstStyle/>
          <a:p>
            <a:r>
              <a:rPr lang="zh-CN" altLang="en-US" dirty="0"/>
              <a:t>内存在计算机体系结构中的位置</a:t>
            </a: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内存</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615" y="2102553"/>
            <a:ext cx="5762770" cy="327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07081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412875"/>
            <a:ext cx="8241323" cy="647973"/>
          </a:xfrm>
        </p:spPr>
        <p:txBody>
          <a:bodyPr/>
          <a:lstStyle/>
          <a:p>
            <a:r>
              <a:rPr lang="zh-CN" altLang="en-US" dirty="0"/>
              <a:t>内存在计算机体系结构中的位置</a:t>
            </a: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内存</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247" y="2565948"/>
            <a:ext cx="6003505" cy="264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22431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412875"/>
            <a:ext cx="8241323" cy="647973"/>
          </a:xfrm>
        </p:spPr>
        <p:txBody>
          <a:bodyPr/>
          <a:lstStyle/>
          <a:p>
            <a:r>
              <a:rPr lang="zh-CN" altLang="en-US" dirty="0"/>
              <a:t>内存在计算机体系结构中的位置</a:t>
            </a: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内存</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575" y="2119527"/>
            <a:ext cx="4772369" cy="2677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a:extLst>
              <a:ext uri="{FF2B5EF4-FFF2-40B4-BE49-F238E27FC236}">
                <a16:creationId xmlns:a16="http://schemas.microsoft.com/office/drawing/2014/main" id="{A606F85B-FC35-450A-A021-B62120753F94}"/>
              </a:ext>
            </a:extLst>
          </p:cNvPr>
          <p:cNvSpPr/>
          <p:nvPr/>
        </p:nvSpPr>
        <p:spPr>
          <a:xfrm>
            <a:off x="1619672" y="5445125"/>
            <a:ext cx="5364088" cy="830997"/>
          </a:xfrm>
          <a:prstGeom prst="rect">
            <a:avLst/>
          </a:prstGeom>
        </p:spPr>
        <p:txBody>
          <a:bodyPr wrap="square">
            <a:spAutoFit/>
          </a:bodyPr>
          <a:lstStyle/>
          <a:p>
            <a:r>
              <a:rPr lang="en-US" altLang="zh-CN" dirty="0"/>
              <a:t>NUMA</a:t>
            </a:r>
            <a:r>
              <a:rPr lang="zh-CN" altLang="en-US" dirty="0"/>
              <a:t>（</a:t>
            </a:r>
            <a:r>
              <a:rPr lang="en-US" altLang="zh-CN" dirty="0"/>
              <a:t>Non-Uniform Memory Architecture</a:t>
            </a:r>
            <a:r>
              <a:rPr lang="zh-CN" altLang="en-US" dirty="0"/>
              <a:t>）</a:t>
            </a:r>
            <a:r>
              <a:rPr lang="en-US" altLang="zh-CN" dirty="0"/>
              <a:t>,</a:t>
            </a:r>
            <a:r>
              <a:rPr lang="zh-CN" altLang="en-US" dirty="0"/>
              <a:t>非一致性内存访问架构</a:t>
            </a:r>
            <a:endParaRPr lang="en-US" altLang="zh-CN" dirty="0"/>
          </a:p>
        </p:txBody>
      </p:sp>
    </p:spTree>
    <p:extLst>
      <p:ext uri="{BB962C8B-B14F-4D97-AF65-F5344CB8AC3E}">
        <p14:creationId xmlns:p14="http://schemas.microsoft.com/office/powerpoint/2010/main" val="322304460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idx="1"/>
          </p:nvPr>
        </p:nvSpPr>
        <p:spPr/>
        <p:txBody>
          <a:bodyPr/>
          <a:lstStyle/>
          <a:p>
            <a:r>
              <a:rPr lang="zh-CN" altLang="en-US" sz="2400" dirty="0"/>
              <a:t>内存分类</a:t>
            </a:r>
            <a:endParaRPr lang="en-US" altLang="zh-CN" sz="2400" dirty="0"/>
          </a:p>
          <a:p>
            <a:pPr lvl="1"/>
            <a:r>
              <a:rPr lang="en-US" altLang="zh-CN" sz="2000" dirty="0" err="1"/>
              <a:t>可分为SRAM</a:t>
            </a:r>
            <a:r>
              <a:rPr lang="zh-CN" altLang="en-US" sz="2000" dirty="0"/>
              <a:t>（静态</a:t>
            </a:r>
            <a:r>
              <a:rPr lang="en-US" altLang="zh-CN" sz="2000" dirty="0"/>
              <a:t>RAM</a:t>
            </a:r>
            <a:r>
              <a:rPr lang="zh-CN" altLang="en-US" sz="2000" dirty="0"/>
              <a:t>）</a:t>
            </a:r>
            <a:r>
              <a:rPr lang="en-US" altLang="zh-CN" sz="2000" dirty="0"/>
              <a:t>、DRAM</a:t>
            </a:r>
            <a:r>
              <a:rPr lang="zh-CN" altLang="en-US" sz="2000" dirty="0"/>
              <a:t>（动态</a:t>
            </a:r>
            <a:r>
              <a:rPr lang="en-US" altLang="zh-CN" sz="2000" dirty="0"/>
              <a:t>RAM</a:t>
            </a:r>
            <a:r>
              <a:rPr lang="zh-CN" altLang="en-US" sz="2000" dirty="0"/>
              <a:t>）</a:t>
            </a:r>
            <a:endParaRPr lang="en-US" altLang="zh-CN" sz="2000" dirty="0"/>
          </a:p>
          <a:p>
            <a:pPr lvl="1"/>
            <a:r>
              <a:rPr lang="en-US" altLang="zh-CN" sz="2000" dirty="0"/>
              <a:t>SRAM</a:t>
            </a:r>
            <a:r>
              <a:rPr lang="zh-CN" altLang="en-US" sz="2000" dirty="0"/>
              <a:t>比</a:t>
            </a:r>
            <a:r>
              <a:rPr lang="en-US" altLang="zh-CN" sz="2000" dirty="0"/>
              <a:t>DRAM</a:t>
            </a:r>
            <a:r>
              <a:rPr lang="zh-CN" altLang="en-US" sz="2000" dirty="0"/>
              <a:t>速度快，那么</a:t>
            </a:r>
            <a:endParaRPr lang="en-US" altLang="zh-CN" sz="2000" dirty="0"/>
          </a:p>
          <a:p>
            <a:pPr lvl="1"/>
            <a:endParaRPr lang="en-US" altLang="zh-CN" sz="2000" dirty="0"/>
          </a:p>
          <a:p>
            <a:pPr marL="457200" lvl="1" indent="0">
              <a:buNone/>
            </a:pPr>
            <a:r>
              <a:rPr lang="zh-CN" altLang="en-US" sz="2000" dirty="0"/>
              <a:t>为什么会有两种类型的</a:t>
            </a:r>
            <a:r>
              <a:rPr lang="en-US" altLang="zh-CN" sz="2000" dirty="0"/>
              <a:t>RAM</a:t>
            </a:r>
            <a:r>
              <a:rPr lang="zh-CN" altLang="en-US" sz="2000" dirty="0"/>
              <a:t>？</a:t>
            </a:r>
            <a:endParaRPr lang="en-US" altLang="zh-CN" sz="2000" dirty="0"/>
          </a:p>
          <a:p>
            <a:pPr marL="457200" lvl="1" indent="0">
              <a:buNone/>
            </a:pPr>
            <a:r>
              <a:rPr lang="zh-CN" altLang="en-US" sz="2000" dirty="0"/>
              <a:t>为什么所有的</a:t>
            </a:r>
            <a:r>
              <a:rPr lang="en-US" altLang="zh-CN" sz="2000" dirty="0"/>
              <a:t>RAM</a:t>
            </a:r>
            <a:r>
              <a:rPr lang="zh-CN" altLang="en-US" sz="2000" dirty="0"/>
              <a:t>不采用</a:t>
            </a:r>
            <a:r>
              <a:rPr lang="en-US" altLang="zh-CN" sz="2000" dirty="0"/>
              <a:t>SRAM</a:t>
            </a:r>
            <a:r>
              <a:rPr lang="zh-CN" altLang="en-US" sz="2000" dirty="0"/>
              <a:t>？</a:t>
            </a:r>
            <a:endParaRPr lang="en-US" altLang="zh-CN" sz="2000" dirty="0"/>
          </a:p>
          <a:p>
            <a:pPr marL="457200" lvl="1" indent="0">
              <a:buNone/>
            </a:pPr>
            <a:endParaRPr lang="en-US" altLang="zh-CN" sz="2000" dirty="0"/>
          </a:p>
          <a:p>
            <a:pPr marL="457200" lvl="1" indent="0">
              <a:buNone/>
            </a:pPr>
            <a:r>
              <a:rPr lang="zh-CN" altLang="en-US" sz="2000" dirty="0"/>
              <a:t>因为</a:t>
            </a:r>
            <a:r>
              <a:rPr lang="en-US" altLang="zh-CN" sz="2000" dirty="0"/>
              <a:t>SRAM</a:t>
            </a:r>
            <a:r>
              <a:rPr lang="zh-CN" altLang="en-US" sz="2000" dirty="0"/>
              <a:t>比</a:t>
            </a:r>
            <a:r>
              <a:rPr lang="en-US" altLang="zh-CN" sz="2000" dirty="0"/>
              <a:t>DRAM</a:t>
            </a:r>
            <a:r>
              <a:rPr lang="zh-CN" altLang="en-US" sz="2000" dirty="0"/>
              <a:t>更贵，使用的代价更高。</a:t>
            </a:r>
            <a:endParaRPr lang="en-US" altLang="zh-CN" sz="2000" dirty="0"/>
          </a:p>
          <a:p>
            <a:pPr marL="457200" lvl="1" indent="0">
              <a:buNone/>
            </a:pPr>
            <a:endParaRPr lang="en-US" altLang="zh-CN" sz="2000" dirty="0"/>
          </a:p>
          <a:p>
            <a:pPr marL="457200" lvl="1" indent="0">
              <a:buNone/>
            </a:pPr>
            <a:r>
              <a:rPr lang="en-US" altLang="zh-CN" sz="2000" dirty="0"/>
              <a:t>SRAM</a:t>
            </a:r>
            <a:r>
              <a:rPr lang="zh-CN" altLang="en-US" sz="2000" dirty="0"/>
              <a:t>用于</a:t>
            </a:r>
            <a:r>
              <a:rPr lang="en-US" altLang="zh-CN" sz="2000" dirty="0"/>
              <a:t>CPU </a:t>
            </a:r>
            <a:r>
              <a:rPr lang="zh-CN" altLang="en-US" sz="2000" dirty="0"/>
              <a:t> </a:t>
            </a:r>
            <a:r>
              <a:rPr lang="en-US" altLang="zh-CN" sz="2000" dirty="0"/>
              <a:t>cache</a:t>
            </a:r>
            <a:r>
              <a:rPr lang="zh-CN" altLang="en-US" sz="2000" dirty="0"/>
              <a:t>中。</a:t>
            </a:r>
            <a:endParaRPr lang="en-US" altLang="zh-CN" sz="2000" dirty="0"/>
          </a:p>
          <a:p>
            <a:pPr lvl="1"/>
            <a:endParaRPr lang="zh-CN" altLang="en-US" sz="2000" dirty="0"/>
          </a:p>
          <a:p>
            <a:pPr marL="0" indent="0">
              <a:buNone/>
            </a:pPr>
            <a:endParaRPr lang="zh-CN" altLang="en-US" sz="2400" dirty="0"/>
          </a:p>
        </p:txBody>
      </p:sp>
      <p:sp>
        <p:nvSpPr>
          <p:cNvPr id="321538" name="Rectangle 2"/>
          <p:cNvSpPr>
            <a:spLocks noGrp="1" noChangeArrowheads="1"/>
          </p:cNvSpPr>
          <p:nvPr>
            <p:ph type="title"/>
          </p:nvPr>
        </p:nvSpPr>
        <p:spPr/>
        <p:txBody>
          <a:bodyPr/>
          <a:lstStyle/>
          <a:p>
            <a:r>
              <a:rPr lang="zh-CN" altLang="en-US" dirty="0"/>
              <a:t>内存</a:t>
            </a:r>
            <a:endParaRPr lang="en-US" altLang="zh-CN" dirty="0"/>
          </a:p>
        </p:txBody>
      </p:sp>
    </p:spTree>
    <p:extLst>
      <p:ext uri="{BB962C8B-B14F-4D97-AF65-F5344CB8AC3E}">
        <p14:creationId xmlns:p14="http://schemas.microsoft.com/office/powerpoint/2010/main" val="70542882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6C4AE080-00A1-4310-9F82-F3A79A355FB0}"/>
              </a:ext>
            </a:extLst>
          </p:cNvPr>
          <p:cNvSpPr>
            <a:spLocks noGrp="1"/>
          </p:cNvSpPr>
          <p:nvPr>
            <p:ph type="body" idx="1"/>
          </p:nvPr>
        </p:nvSpPr>
        <p:spPr/>
        <p:txBody>
          <a:bodyPr/>
          <a:lstStyle/>
          <a:p>
            <a:r>
              <a:rPr lang="zh-CN" altLang="en-US" dirty="0"/>
              <a:t>第三章</a:t>
            </a:r>
          </a:p>
        </p:txBody>
      </p:sp>
      <p:sp>
        <p:nvSpPr>
          <p:cNvPr id="3" name="Content Placeholder 2"/>
          <p:cNvSpPr>
            <a:spLocks noGrp="1"/>
          </p:cNvSpPr>
          <p:nvPr>
            <p:ph idx="13"/>
          </p:nvPr>
        </p:nvSpPr>
        <p:spPr/>
        <p:txBody>
          <a:bodyPr/>
          <a:lstStyle/>
          <a:p>
            <a:r>
              <a:rPr lang="zh-CN" altLang="en-US" dirty="0"/>
              <a:t>地址空间与寻址方式</a:t>
            </a:r>
            <a:endParaRPr lang="en-US" altLang="zh-CN" dirty="0"/>
          </a:p>
          <a:p>
            <a:r>
              <a:rPr lang="zh-CN" altLang="en-US" dirty="0"/>
              <a:t>页式内存管理机制</a:t>
            </a:r>
            <a:endParaRPr lang="en-US" altLang="zh-CN" dirty="0"/>
          </a:p>
          <a:p>
            <a:r>
              <a:rPr lang="zh-CN" altLang="en-US" dirty="0"/>
              <a:t>核心数据结构和算法</a:t>
            </a:r>
            <a:endParaRPr lang="en-US" altLang="zh-CN" dirty="0"/>
          </a:p>
          <a:p>
            <a:r>
              <a:rPr lang="zh-CN" altLang="en-US" dirty="0"/>
              <a:t>内存操作的常见问题</a:t>
            </a:r>
            <a:endParaRPr lang="en-US" dirty="0"/>
          </a:p>
        </p:txBody>
      </p:sp>
    </p:spTree>
    <p:extLst>
      <p:ext uri="{BB962C8B-B14F-4D97-AF65-F5344CB8AC3E}">
        <p14:creationId xmlns:p14="http://schemas.microsoft.com/office/powerpoint/2010/main" val="1750210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idx="1"/>
          </p:nvPr>
        </p:nvSpPr>
        <p:spPr/>
        <p:txBody>
          <a:bodyPr/>
          <a:lstStyle/>
          <a:p>
            <a:r>
              <a:rPr lang="en-US" altLang="zh-CN" sz="2400" dirty="0"/>
              <a:t>CPU Cache</a:t>
            </a:r>
            <a:endParaRPr lang="zh-CN" altLang="en-US" sz="24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zh-CN" altLang="en-US" sz="2000" dirty="0"/>
          </a:p>
          <a:p>
            <a:pPr lvl="1"/>
            <a:endParaRPr lang="en-US" altLang="zh-CN" sz="2000" dirty="0"/>
          </a:p>
          <a:p>
            <a:pPr lvl="1"/>
            <a:endParaRPr lang="zh-CN" altLang="en-US" sz="2000" dirty="0"/>
          </a:p>
          <a:p>
            <a:endParaRPr lang="zh-CN" altLang="en-US" sz="2400" dirty="0"/>
          </a:p>
        </p:txBody>
      </p:sp>
      <p:sp>
        <p:nvSpPr>
          <p:cNvPr id="321538" name="Rectangle 2"/>
          <p:cNvSpPr>
            <a:spLocks noGrp="1" noChangeArrowheads="1"/>
          </p:cNvSpPr>
          <p:nvPr>
            <p:ph type="title"/>
          </p:nvPr>
        </p:nvSpPr>
        <p:spPr/>
        <p:txBody>
          <a:bodyPr/>
          <a:lstStyle/>
          <a:p>
            <a:r>
              <a:rPr lang="en-US" altLang="zh-CN" dirty="0"/>
              <a:t>CPU </a:t>
            </a:r>
            <a:r>
              <a:rPr lang="zh-CN" altLang="en-US" dirty="0"/>
              <a:t>缓存</a:t>
            </a:r>
            <a:endParaRPr lang="en-US" altLang="zh-CN"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914" y="2298080"/>
            <a:ext cx="5754172" cy="2838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218731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80C241DF-D93D-4A20-9BA8-3FC60E79E9A5}"/>
              </a:ext>
            </a:extLst>
          </p:cNvPr>
          <p:cNvSpPr>
            <a:spLocks noGrp="1"/>
          </p:cNvSpPr>
          <p:nvPr>
            <p:ph idx="1"/>
          </p:nvPr>
        </p:nvSpPr>
        <p:spPr>
          <a:xfrm>
            <a:off x="451339" y="1412876"/>
            <a:ext cx="8241323" cy="639044"/>
          </a:xfrm>
        </p:spPr>
        <p:txBody>
          <a:bodyPr/>
          <a:lstStyle/>
          <a:p>
            <a:r>
              <a:rPr lang="zh-CN" altLang="en-US" dirty="0"/>
              <a:t>多级缓存</a:t>
            </a:r>
          </a:p>
        </p:txBody>
      </p:sp>
      <p:sp>
        <p:nvSpPr>
          <p:cNvPr id="321538" name="Rectangle 2"/>
          <p:cNvSpPr>
            <a:spLocks noGrp="1" noChangeArrowheads="1"/>
          </p:cNvSpPr>
          <p:nvPr>
            <p:ph type="title"/>
          </p:nvPr>
        </p:nvSpPr>
        <p:spPr/>
        <p:txBody>
          <a:bodyPr/>
          <a:lstStyle/>
          <a:p>
            <a:r>
              <a:rPr lang="en-US" altLang="zh-CN" dirty="0"/>
              <a:t>CPU Cache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20" y="2339257"/>
            <a:ext cx="4261611" cy="3515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7B1C52DF-D351-41AE-A452-E956DE683058}"/>
              </a:ext>
            </a:extLst>
          </p:cNvPr>
          <p:cNvSpPr/>
          <p:nvPr/>
        </p:nvSpPr>
        <p:spPr>
          <a:xfrm>
            <a:off x="4283968" y="2556772"/>
            <a:ext cx="4572000" cy="830997"/>
          </a:xfrm>
          <a:prstGeom prst="rect">
            <a:avLst/>
          </a:prstGeom>
        </p:spPr>
        <p:txBody>
          <a:bodyPr>
            <a:spAutoFit/>
          </a:bodyPr>
          <a:lstStyle/>
          <a:p>
            <a:pPr lvl="2"/>
            <a:r>
              <a:rPr lang="zh-CN" altLang="en-US" sz="1600" dirty="0"/>
              <a:t>指令</a:t>
            </a:r>
            <a:r>
              <a:rPr lang="en-US" altLang="zh-CN" sz="1600" dirty="0"/>
              <a:t>cache</a:t>
            </a:r>
          </a:p>
          <a:p>
            <a:pPr lvl="2"/>
            <a:r>
              <a:rPr lang="zh-CN" altLang="en-US" sz="1600" dirty="0"/>
              <a:t>数据</a:t>
            </a:r>
            <a:r>
              <a:rPr lang="en-US" altLang="zh-CN" sz="1600" dirty="0"/>
              <a:t>cache</a:t>
            </a:r>
          </a:p>
          <a:p>
            <a:pPr lvl="2"/>
            <a:r>
              <a:rPr lang="en-US" altLang="zh-CN" sz="1600" dirty="0"/>
              <a:t>TLB </a:t>
            </a:r>
            <a:r>
              <a:rPr lang="zh-CN" altLang="en-US" sz="1600" dirty="0"/>
              <a:t>（</a:t>
            </a:r>
            <a:r>
              <a:rPr lang="en-US" altLang="zh-CN" sz="1600" dirty="0"/>
              <a:t>Translation Lookaside Buffer</a:t>
            </a:r>
            <a:r>
              <a:rPr lang="zh-CN" altLang="en-US" sz="1600" dirty="0"/>
              <a:t>）</a:t>
            </a:r>
            <a:endParaRPr lang="en-US" altLang="zh-CN" sz="1600" dirty="0"/>
          </a:p>
        </p:txBody>
      </p:sp>
      <p:sp>
        <p:nvSpPr>
          <p:cNvPr id="3" name="矩形 2">
            <a:extLst>
              <a:ext uri="{FF2B5EF4-FFF2-40B4-BE49-F238E27FC236}">
                <a16:creationId xmlns:a16="http://schemas.microsoft.com/office/drawing/2014/main" id="{19F2A7E0-8329-4D68-BAD6-552E1A5F3CFD}"/>
              </a:ext>
            </a:extLst>
          </p:cNvPr>
          <p:cNvSpPr/>
          <p:nvPr/>
        </p:nvSpPr>
        <p:spPr>
          <a:xfrm>
            <a:off x="4462445" y="4465059"/>
            <a:ext cx="4572000" cy="707886"/>
          </a:xfrm>
          <a:prstGeom prst="rect">
            <a:avLst/>
          </a:prstGeom>
        </p:spPr>
        <p:txBody>
          <a:bodyPr>
            <a:spAutoFit/>
          </a:bodyPr>
          <a:lstStyle/>
          <a:p>
            <a:pPr lvl="1"/>
            <a:r>
              <a:rPr lang="zh-CN" altLang="en-US" sz="2000" dirty="0"/>
              <a:t>存取数据的速度比较： </a:t>
            </a:r>
            <a:r>
              <a:rPr lang="en-US" altLang="zh-CN" sz="2000" dirty="0"/>
              <a:t>L1 &gt; L2 &gt; L3 cache</a:t>
            </a:r>
          </a:p>
        </p:txBody>
      </p:sp>
    </p:spTree>
    <p:extLst>
      <p:ext uri="{BB962C8B-B14F-4D97-AF65-F5344CB8AC3E}">
        <p14:creationId xmlns:p14="http://schemas.microsoft.com/office/powerpoint/2010/main" val="369659980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内存模型</a:t>
            </a:r>
            <a:endParaRPr lang="en-US" altLang="zh-CN" dirty="0"/>
          </a:p>
          <a:p>
            <a:r>
              <a:rPr lang="zh-CN" altLang="en-US" dirty="0"/>
              <a:t>内存、</a:t>
            </a:r>
            <a:r>
              <a:rPr lang="en-US" altLang="zh-CN" dirty="0"/>
              <a:t>CPU </a:t>
            </a:r>
            <a:r>
              <a:rPr lang="zh-CN" altLang="en-US" dirty="0"/>
              <a:t>缓存</a:t>
            </a:r>
            <a:endParaRPr lang="en-US" altLang="zh-CN" dirty="0"/>
          </a:p>
          <a:p>
            <a:r>
              <a:rPr lang="en-US" altLang="zh-CN" dirty="0">
                <a:solidFill>
                  <a:srgbClr val="FF0000"/>
                </a:solidFill>
              </a:rPr>
              <a:t>B/L Endian</a:t>
            </a:r>
          </a:p>
          <a:p>
            <a:r>
              <a:rPr lang="zh-CN" altLang="en-US" dirty="0"/>
              <a:t>节点，管理区，物理页</a:t>
            </a:r>
            <a:endParaRPr lang="en-US" altLang="zh-CN" dirty="0"/>
          </a:p>
          <a:p>
            <a:r>
              <a:rPr lang="zh-CN" altLang="en-US" dirty="0"/>
              <a:t>寻址过程</a:t>
            </a:r>
            <a:endParaRPr lang="en-US" altLang="zh-CN" dirty="0">
              <a:latin typeface="Arial Narrow" charset="0"/>
            </a:endParaRPr>
          </a:p>
          <a:p>
            <a:endParaRPr lang="en-US" altLang="zh-CN" dirty="0">
              <a:latin typeface="Arial Narrow" charset="0"/>
            </a:endParaRPr>
          </a:p>
          <a:p>
            <a:endParaRPr lang="en-US" altLang="zh-CN" dirty="0"/>
          </a:p>
          <a:p>
            <a:pPr marL="0" indent="0">
              <a:buNone/>
            </a:pPr>
            <a:endParaRPr lang="en-US" dirty="0"/>
          </a:p>
        </p:txBody>
      </p:sp>
      <p:sp>
        <p:nvSpPr>
          <p:cNvPr id="2" name="Title 1"/>
          <p:cNvSpPr>
            <a:spLocks noGrp="1"/>
          </p:cNvSpPr>
          <p:nvPr>
            <p:ph type="title"/>
          </p:nvPr>
        </p:nvSpPr>
        <p:spPr/>
        <p:txBody>
          <a:bodyPr/>
          <a:lstStyle/>
          <a:p>
            <a:r>
              <a:rPr lang="en-US" dirty="0"/>
              <a:t>大纲</a:t>
            </a:r>
          </a:p>
        </p:txBody>
      </p:sp>
    </p:spTree>
    <p:extLst>
      <p:ext uri="{BB962C8B-B14F-4D97-AF65-F5344CB8AC3E}">
        <p14:creationId xmlns:p14="http://schemas.microsoft.com/office/powerpoint/2010/main" val="159152965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90000"/>
              </a:lnSpc>
            </a:pPr>
            <a:r>
              <a:rPr lang="zh-CN" altLang="en-US" sz="2400" dirty="0">
                <a:cs typeface="楷体_GB2312" charset="0"/>
              </a:rPr>
              <a:t>定义：</a:t>
            </a:r>
            <a:endParaRPr lang="en-US" altLang="zh-CN" sz="2400" dirty="0">
              <a:cs typeface="楷体_GB2312" charset="0"/>
            </a:endParaRPr>
          </a:p>
          <a:p>
            <a:pPr lvl="1">
              <a:lnSpc>
                <a:spcPct val="90000"/>
              </a:lnSpc>
            </a:pPr>
            <a:r>
              <a:rPr lang="zh-CN" altLang="en-US" sz="2000" dirty="0"/>
              <a:t>大端：是指数据的</a:t>
            </a:r>
            <a:r>
              <a:rPr lang="zh-CN" altLang="en-US" sz="2000" dirty="0">
                <a:solidFill>
                  <a:srgbClr val="C00000"/>
                </a:solidFill>
              </a:rPr>
              <a:t>低位</a:t>
            </a:r>
            <a:r>
              <a:rPr lang="zh-CN" altLang="en-US" sz="2000" dirty="0"/>
              <a:t>保存在内存的</a:t>
            </a:r>
            <a:r>
              <a:rPr lang="zh-CN" altLang="en-US" sz="2000" dirty="0">
                <a:solidFill>
                  <a:srgbClr val="00B050"/>
                </a:solidFill>
              </a:rPr>
              <a:t>高地址</a:t>
            </a:r>
            <a:r>
              <a:rPr lang="zh-CN" altLang="en-US" sz="2000" dirty="0"/>
              <a:t>中，而数据的</a:t>
            </a:r>
            <a:r>
              <a:rPr lang="zh-CN" altLang="en-US" sz="2000" dirty="0">
                <a:solidFill>
                  <a:srgbClr val="00B050"/>
                </a:solidFill>
              </a:rPr>
              <a:t>高位</a:t>
            </a:r>
            <a:r>
              <a:rPr lang="zh-CN" altLang="en-US" sz="2000" dirty="0"/>
              <a:t>保存在内存的</a:t>
            </a:r>
            <a:r>
              <a:rPr lang="zh-CN" altLang="en-US" sz="2000" dirty="0">
                <a:solidFill>
                  <a:srgbClr val="C00000"/>
                </a:solidFill>
              </a:rPr>
              <a:t>低地址</a:t>
            </a:r>
            <a:r>
              <a:rPr lang="zh-CN" altLang="en-US" sz="2000" dirty="0"/>
              <a:t>中</a:t>
            </a:r>
          </a:p>
          <a:p>
            <a:pPr lvl="1">
              <a:lnSpc>
                <a:spcPct val="90000"/>
              </a:lnSpc>
            </a:pPr>
            <a:r>
              <a:rPr lang="zh-CN" altLang="en-US" sz="2000" dirty="0"/>
              <a:t>小端：是指数据的</a:t>
            </a:r>
            <a:r>
              <a:rPr lang="zh-CN" altLang="en-US" sz="2000" dirty="0">
                <a:solidFill>
                  <a:srgbClr val="C00000"/>
                </a:solidFill>
              </a:rPr>
              <a:t>低位</a:t>
            </a:r>
            <a:r>
              <a:rPr lang="zh-CN" altLang="en-US" sz="2000" dirty="0"/>
              <a:t>保存在内存的</a:t>
            </a:r>
            <a:r>
              <a:rPr lang="zh-CN" altLang="en-US" sz="2000" dirty="0">
                <a:solidFill>
                  <a:srgbClr val="C00000"/>
                </a:solidFill>
              </a:rPr>
              <a:t>低地址</a:t>
            </a:r>
            <a:r>
              <a:rPr lang="zh-CN" altLang="en-US" sz="2000" dirty="0"/>
              <a:t>中，而数据的</a:t>
            </a:r>
            <a:r>
              <a:rPr lang="zh-CN" altLang="en-US" sz="2000" dirty="0">
                <a:solidFill>
                  <a:srgbClr val="00B050"/>
                </a:solidFill>
              </a:rPr>
              <a:t>高位</a:t>
            </a:r>
            <a:r>
              <a:rPr lang="zh-CN" altLang="en-US" sz="2000" dirty="0"/>
              <a:t>保存在内存的</a:t>
            </a:r>
            <a:r>
              <a:rPr lang="zh-CN" altLang="en-US" sz="2000" dirty="0">
                <a:solidFill>
                  <a:srgbClr val="00B050"/>
                </a:solidFill>
              </a:rPr>
              <a:t>高地址</a:t>
            </a:r>
            <a:r>
              <a:rPr lang="zh-CN" altLang="en-US" sz="2000" dirty="0"/>
              <a:t>中</a:t>
            </a:r>
            <a:endParaRPr lang="en-US" altLang="zh-CN" sz="2000" dirty="0"/>
          </a:p>
          <a:p>
            <a:pPr lvl="1">
              <a:lnSpc>
                <a:spcPct val="90000"/>
              </a:lnSpc>
            </a:pPr>
            <a:endParaRPr lang="en-US" altLang="zh-CN" sz="2000" dirty="0"/>
          </a:p>
        </p:txBody>
      </p:sp>
      <p:sp>
        <p:nvSpPr>
          <p:cNvPr id="2" name="Title 1"/>
          <p:cNvSpPr>
            <a:spLocks noGrp="1"/>
          </p:cNvSpPr>
          <p:nvPr>
            <p:ph type="title"/>
          </p:nvPr>
        </p:nvSpPr>
        <p:spPr/>
        <p:txBody>
          <a:bodyPr/>
          <a:lstStyle/>
          <a:p>
            <a:r>
              <a:rPr lang="en-US" dirty="0">
                <a:latin typeface="+mn-lt"/>
              </a:rPr>
              <a:t>B/L Endian</a:t>
            </a:r>
          </a:p>
        </p:txBody>
      </p:sp>
    </p:spTree>
    <p:extLst>
      <p:ext uri="{BB962C8B-B14F-4D97-AF65-F5344CB8AC3E}">
        <p14:creationId xmlns:p14="http://schemas.microsoft.com/office/powerpoint/2010/main" val="203639468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3F720-938C-47EA-A79E-047D9BE90265}"/>
              </a:ext>
            </a:extLst>
          </p:cNvPr>
          <p:cNvSpPr>
            <a:spLocks noGrp="1"/>
          </p:cNvSpPr>
          <p:nvPr>
            <p:ph type="title"/>
          </p:nvPr>
        </p:nvSpPr>
        <p:spPr/>
        <p:txBody>
          <a:bodyPr/>
          <a:lstStyle/>
          <a:p>
            <a:r>
              <a:rPr lang="en-US" altLang="zh-CN" dirty="0"/>
              <a:t>B/L Endian</a:t>
            </a:r>
            <a:endParaRPr lang="zh-CN" altLang="en-US" dirty="0"/>
          </a:p>
        </p:txBody>
      </p:sp>
      <p:sp>
        <p:nvSpPr>
          <p:cNvPr id="4" name="文本框 3">
            <a:extLst>
              <a:ext uri="{FF2B5EF4-FFF2-40B4-BE49-F238E27FC236}">
                <a16:creationId xmlns:a16="http://schemas.microsoft.com/office/drawing/2014/main" id="{9DFD0C13-24B3-4464-A4F9-12EBC587AB05}"/>
              </a:ext>
            </a:extLst>
          </p:cNvPr>
          <p:cNvSpPr txBox="1"/>
          <p:nvPr/>
        </p:nvSpPr>
        <p:spPr>
          <a:xfrm>
            <a:off x="611560" y="1484784"/>
            <a:ext cx="4317207" cy="523220"/>
          </a:xfrm>
          <a:prstGeom prst="rect">
            <a:avLst/>
          </a:prstGeom>
          <a:noFill/>
        </p:spPr>
        <p:txBody>
          <a:bodyPr wrap="none" rtlCol="0">
            <a:spAutoFit/>
          </a:bodyPr>
          <a:lstStyle/>
          <a:p>
            <a:r>
              <a:rPr lang="zh-CN" altLang="en-US" dirty="0"/>
              <a:t>中国人口（</a:t>
            </a:r>
            <a:r>
              <a:rPr lang="en-US" altLang="zh-CN" dirty="0"/>
              <a:t>2020</a:t>
            </a:r>
            <a:r>
              <a:rPr lang="zh-CN" altLang="en-US" dirty="0"/>
              <a:t>）：</a:t>
            </a:r>
            <a:r>
              <a:rPr lang="en-US" altLang="zh-CN" sz="2800" dirty="0"/>
              <a:t>1400050000</a:t>
            </a:r>
            <a:endParaRPr lang="zh-CN" altLang="en-US" dirty="0"/>
          </a:p>
        </p:txBody>
      </p:sp>
      <p:sp>
        <p:nvSpPr>
          <p:cNvPr id="6" name="文本框 5">
            <a:extLst>
              <a:ext uri="{FF2B5EF4-FFF2-40B4-BE49-F238E27FC236}">
                <a16:creationId xmlns:a16="http://schemas.microsoft.com/office/drawing/2014/main" id="{5B78995C-D8B1-4DD3-B84F-78F534CE5AF6}"/>
              </a:ext>
            </a:extLst>
          </p:cNvPr>
          <p:cNvSpPr txBox="1"/>
          <p:nvPr/>
        </p:nvSpPr>
        <p:spPr>
          <a:xfrm>
            <a:off x="1773960" y="3213705"/>
            <a:ext cx="2140907" cy="523220"/>
          </a:xfrm>
          <a:prstGeom prst="rect">
            <a:avLst/>
          </a:prstGeom>
          <a:noFill/>
        </p:spPr>
        <p:txBody>
          <a:bodyPr wrap="none" rtlCol="0">
            <a:spAutoFit/>
          </a:bodyPr>
          <a:lstStyle/>
          <a:p>
            <a:r>
              <a:rPr lang="en-US" altLang="zh-CN" sz="2800" dirty="0"/>
              <a:t>0x53731150</a:t>
            </a:r>
            <a:endParaRPr lang="zh-CN" altLang="en-US" dirty="0"/>
          </a:p>
        </p:txBody>
      </p:sp>
      <p:cxnSp>
        <p:nvCxnSpPr>
          <p:cNvPr id="8" name="直接箭头连接符 7">
            <a:extLst>
              <a:ext uri="{FF2B5EF4-FFF2-40B4-BE49-F238E27FC236}">
                <a16:creationId xmlns:a16="http://schemas.microsoft.com/office/drawing/2014/main" id="{E4B67B4E-4401-4C64-8FC9-2D599A39C06F}"/>
              </a:ext>
            </a:extLst>
          </p:cNvPr>
          <p:cNvCxnSpPr>
            <a:cxnSpLocks/>
          </p:cNvCxnSpPr>
          <p:nvPr/>
        </p:nvCxnSpPr>
        <p:spPr bwMode="auto">
          <a:xfrm>
            <a:off x="2846008" y="2394596"/>
            <a:ext cx="0" cy="602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D655829E-A6C1-42DF-B88B-44DE31A39F76}"/>
              </a:ext>
            </a:extLst>
          </p:cNvPr>
          <p:cNvSpPr txBox="1"/>
          <p:nvPr/>
        </p:nvSpPr>
        <p:spPr>
          <a:xfrm>
            <a:off x="1867371" y="2394596"/>
            <a:ext cx="902811" cy="369332"/>
          </a:xfrm>
          <a:prstGeom prst="rect">
            <a:avLst/>
          </a:prstGeom>
          <a:noFill/>
        </p:spPr>
        <p:txBody>
          <a:bodyPr wrap="none" rtlCol="0">
            <a:spAutoFit/>
          </a:bodyPr>
          <a:lstStyle/>
          <a:p>
            <a:r>
              <a:rPr lang="en-US" altLang="zh-CN" dirty="0"/>
              <a:t>16</a:t>
            </a:r>
            <a:r>
              <a:rPr lang="zh-CN" altLang="en-US" dirty="0"/>
              <a:t>进制</a:t>
            </a:r>
          </a:p>
        </p:txBody>
      </p:sp>
      <p:sp>
        <p:nvSpPr>
          <p:cNvPr id="10" name="文本框 9">
            <a:extLst>
              <a:ext uri="{FF2B5EF4-FFF2-40B4-BE49-F238E27FC236}">
                <a16:creationId xmlns:a16="http://schemas.microsoft.com/office/drawing/2014/main" id="{6306D0DD-18C7-447F-9D12-F398501B1610}"/>
              </a:ext>
            </a:extLst>
          </p:cNvPr>
          <p:cNvSpPr txBox="1"/>
          <p:nvPr/>
        </p:nvSpPr>
        <p:spPr>
          <a:xfrm>
            <a:off x="1099837" y="4496215"/>
            <a:ext cx="3313728" cy="369332"/>
          </a:xfrm>
          <a:prstGeom prst="rect">
            <a:avLst/>
          </a:prstGeom>
          <a:noFill/>
        </p:spPr>
        <p:txBody>
          <a:bodyPr wrap="none" rtlCol="0">
            <a:spAutoFit/>
          </a:bodyPr>
          <a:lstStyle/>
          <a:p>
            <a:r>
              <a:rPr lang="zh-CN" altLang="en-US" dirty="0"/>
              <a:t>计算机中按字节存储，共</a:t>
            </a:r>
            <a:r>
              <a:rPr lang="en-US" altLang="zh-CN" dirty="0"/>
              <a:t>4</a:t>
            </a:r>
            <a:r>
              <a:rPr lang="zh-CN" altLang="en-US" dirty="0"/>
              <a:t>字节</a:t>
            </a:r>
          </a:p>
        </p:txBody>
      </p:sp>
      <p:sp>
        <p:nvSpPr>
          <p:cNvPr id="13" name="矩形 12">
            <a:extLst>
              <a:ext uri="{FF2B5EF4-FFF2-40B4-BE49-F238E27FC236}">
                <a16:creationId xmlns:a16="http://schemas.microsoft.com/office/drawing/2014/main" id="{A82D9455-A64F-474B-B8F3-FA18A2188620}"/>
              </a:ext>
            </a:extLst>
          </p:cNvPr>
          <p:cNvSpPr/>
          <p:nvPr/>
        </p:nvSpPr>
        <p:spPr bwMode="auto">
          <a:xfrm>
            <a:off x="1222914" y="3955869"/>
            <a:ext cx="648072" cy="461665"/>
          </a:xfrm>
          <a:prstGeom prst="rect">
            <a:avLst/>
          </a:prstGeom>
          <a:solidFill>
            <a:srgbClr val="FF9999"/>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53</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15" name="矩形 14">
            <a:extLst>
              <a:ext uri="{FF2B5EF4-FFF2-40B4-BE49-F238E27FC236}">
                <a16:creationId xmlns:a16="http://schemas.microsoft.com/office/drawing/2014/main" id="{09A16EF1-B474-41C9-8BF9-DA1ECD788AA5}"/>
              </a:ext>
            </a:extLst>
          </p:cNvPr>
          <p:cNvSpPr/>
          <p:nvPr/>
        </p:nvSpPr>
        <p:spPr bwMode="auto">
          <a:xfrm>
            <a:off x="2049413" y="3955869"/>
            <a:ext cx="648072" cy="461665"/>
          </a:xfrm>
          <a:prstGeom prst="rect">
            <a:avLst/>
          </a:prstGeom>
          <a:solidFill>
            <a:srgbClr val="FF5050"/>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73</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17" name="矩形 16">
            <a:extLst>
              <a:ext uri="{FF2B5EF4-FFF2-40B4-BE49-F238E27FC236}">
                <a16:creationId xmlns:a16="http://schemas.microsoft.com/office/drawing/2014/main" id="{EDC28CDC-5D86-4BA6-9AE4-741A00005343}"/>
              </a:ext>
            </a:extLst>
          </p:cNvPr>
          <p:cNvSpPr/>
          <p:nvPr/>
        </p:nvSpPr>
        <p:spPr bwMode="auto">
          <a:xfrm>
            <a:off x="2875912" y="3955868"/>
            <a:ext cx="648072" cy="461665"/>
          </a:xfrm>
          <a:prstGeom prst="rect">
            <a:avLst/>
          </a:prstGeom>
          <a:solidFill>
            <a:srgbClr val="CC0000"/>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11</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19" name="矩形 18">
            <a:extLst>
              <a:ext uri="{FF2B5EF4-FFF2-40B4-BE49-F238E27FC236}">
                <a16:creationId xmlns:a16="http://schemas.microsoft.com/office/drawing/2014/main" id="{8E2DE416-D0EA-4AAF-B703-D0B371C08377}"/>
              </a:ext>
            </a:extLst>
          </p:cNvPr>
          <p:cNvSpPr/>
          <p:nvPr/>
        </p:nvSpPr>
        <p:spPr bwMode="auto">
          <a:xfrm>
            <a:off x="3702411" y="3955867"/>
            <a:ext cx="648072" cy="461665"/>
          </a:xfrm>
          <a:prstGeom prst="rect">
            <a:avLst/>
          </a:prstGeom>
          <a:solidFill>
            <a:srgbClr val="A50021"/>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50</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grpSp>
        <p:nvGrpSpPr>
          <p:cNvPr id="48" name="组合 47">
            <a:extLst>
              <a:ext uri="{FF2B5EF4-FFF2-40B4-BE49-F238E27FC236}">
                <a16:creationId xmlns:a16="http://schemas.microsoft.com/office/drawing/2014/main" id="{E2921BA2-334F-4402-BDE7-648E232463C4}"/>
              </a:ext>
            </a:extLst>
          </p:cNvPr>
          <p:cNvGrpSpPr/>
          <p:nvPr/>
        </p:nvGrpSpPr>
        <p:grpSpPr>
          <a:xfrm>
            <a:off x="5671085" y="2208724"/>
            <a:ext cx="2652198" cy="2472157"/>
            <a:chOff x="2929123" y="3710796"/>
            <a:chExt cx="2652198" cy="2472157"/>
          </a:xfrm>
        </p:grpSpPr>
        <p:sp>
          <p:nvSpPr>
            <p:cNvPr id="21" name="文本框 20">
              <a:extLst>
                <a:ext uri="{FF2B5EF4-FFF2-40B4-BE49-F238E27FC236}">
                  <a16:creationId xmlns:a16="http://schemas.microsoft.com/office/drawing/2014/main" id="{FCDC9FAC-440B-4302-BC38-CE7D8AC6EFF2}"/>
                </a:ext>
              </a:extLst>
            </p:cNvPr>
            <p:cNvSpPr txBox="1"/>
            <p:nvPr/>
          </p:nvSpPr>
          <p:spPr>
            <a:xfrm>
              <a:off x="2929123" y="3710796"/>
              <a:ext cx="1107996" cy="369332"/>
            </a:xfrm>
            <a:prstGeom prst="rect">
              <a:avLst/>
            </a:prstGeom>
            <a:noFill/>
          </p:spPr>
          <p:txBody>
            <a:bodyPr wrap="none" rtlCol="0">
              <a:spAutoFit/>
            </a:bodyPr>
            <a:lstStyle/>
            <a:p>
              <a:r>
                <a:rPr lang="zh-CN" altLang="en-US" dirty="0"/>
                <a:t>内存地址</a:t>
              </a:r>
            </a:p>
          </p:txBody>
        </p:sp>
        <p:sp>
          <p:nvSpPr>
            <p:cNvPr id="22" name="文本框 21">
              <a:extLst>
                <a:ext uri="{FF2B5EF4-FFF2-40B4-BE49-F238E27FC236}">
                  <a16:creationId xmlns:a16="http://schemas.microsoft.com/office/drawing/2014/main" id="{1D2AAB75-29B1-4719-80C1-4D70C760E528}"/>
                </a:ext>
              </a:extLst>
            </p:cNvPr>
            <p:cNvSpPr txBox="1"/>
            <p:nvPr/>
          </p:nvSpPr>
          <p:spPr>
            <a:xfrm>
              <a:off x="3026417" y="4207157"/>
              <a:ext cx="941283" cy="369332"/>
            </a:xfrm>
            <a:prstGeom prst="rect">
              <a:avLst/>
            </a:prstGeom>
            <a:noFill/>
          </p:spPr>
          <p:txBody>
            <a:bodyPr wrap="none" rtlCol="0">
              <a:spAutoFit/>
            </a:bodyPr>
            <a:lstStyle/>
            <a:p>
              <a:r>
                <a:rPr lang="en-US" altLang="zh-CN" dirty="0"/>
                <a:t>0x4000</a:t>
              </a:r>
              <a:endParaRPr lang="zh-CN" altLang="en-US" dirty="0"/>
            </a:p>
          </p:txBody>
        </p:sp>
        <p:sp>
          <p:nvSpPr>
            <p:cNvPr id="24" name="文本框 23">
              <a:extLst>
                <a:ext uri="{FF2B5EF4-FFF2-40B4-BE49-F238E27FC236}">
                  <a16:creationId xmlns:a16="http://schemas.microsoft.com/office/drawing/2014/main" id="{179573CC-CE03-4A96-B92A-1692D9A37C40}"/>
                </a:ext>
              </a:extLst>
            </p:cNvPr>
            <p:cNvSpPr txBox="1"/>
            <p:nvPr/>
          </p:nvSpPr>
          <p:spPr>
            <a:xfrm>
              <a:off x="3026416" y="4707385"/>
              <a:ext cx="941283" cy="369332"/>
            </a:xfrm>
            <a:prstGeom prst="rect">
              <a:avLst/>
            </a:prstGeom>
            <a:noFill/>
          </p:spPr>
          <p:txBody>
            <a:bodyPr wrap="none" rtlCol="0">
              <a:spAutoFit/>
            </a:bodyPr>
            <a:lstStyle/>
            <a:p>
              <a:r>
                <a:rPr lang="en-US" altLang="zh-CN" dirty="0"/>
                <a:t>0x4001</a:t>
              </a:r>
              <a:endParaRPr lang="zh-CN" altLang="en-US" dirty="0"/>
            </a:p>
          </p:txBody>
        </p:sp>
        <p:sp>
          <p:nvSpPr>
            <p:cNvPr id="26" name="文本框 25">
              <a:extLst>
                <a:ext uri="{FF2B5EF4-FFF2-40B4-BE49-F238E27FC236}">
                  <a16:creationId xmlns:a16="http://schemas.microsoft.com/office/drawing/2014/main" id="{79BDE4B4-1273-41BC-A0C8-59596C5BAD26}"/>
                </a:ext>
              </a:extLst>
            </p:cNvPr>
            <p:cNvSpPr txBox="1"/>
            <p:nvPr/>
          </p:nvSpPr>
          <p:spPr>
            <a:xfrm>
              <a:off x="3034711" y="5233028"/>
              <a:ext cx="941283" cy="369332"/>
            </a:xfrm>
            <a:prstGeom prst="rect">
              <a:avLst/>
            </a:prstGeom>
            <a:noFill/>
          </p:spPr>
          <p:txBody>
            <a:bodyPr wrap="none" rtlCol="0">
              <a:spAutoFit/>
            </a:bodyPr>
            <a:lstStyle/>
            <a:p>
              <a:r>
                <a:rPr lang="en-US" altLang="zh-CN" dirty="0"/>
                <a:t>0x4002</a:t>
              </a:r>
              <a:endParaRPr lang="zh-CN" altLang="en-US" dirty="0"/>
            </a:p>
          </p:txBody>
        </p:sp>
        <p:sp>
          <p:nvSpPr>
            <p:cNvPr id="28" name="文本框 27">
              <a:extLst>
                <a:ext uri="{FF2B5EF4-FFF2-40B4-BE49-F238E27FC236}">
                  <a16:creationId xmlns:a16="http://schemas.microsoft.com/office/drawing/2014/main" id="{8D8970E6-1F31-42CB-84E1-1E154BEA5A41}"/>
                </a:ext>
              </a:extLst>
            </p:cNvPr>
            <p:cNvSpPr txBox="1"/>
            <p:nvPr/>
          </p:nvSpPr>
          <p:spPr>
            <a:xfrm>
              <a:off x="3034710" y="5733256"/>
              <a:ext cx="941283" cy="369332"/>
            </a:xfrm>
            <a:prstGeom prst="rect">
              <a:avLst/>
            </a:prstGeom>
            <a:noFill/>
          </p:spPr>
          <p:txBody>
            <a:bodyPr wrap="none" rtlCol="0">
              <a:spAutoFit/>
            </a:bodyPr>
            <a:lstStyle/>
            <a:p>
              <a:r>
                <a:rPr lang="en-US" altLang="zh-CN" dirty="0"/>
                <a:t>0x4003</a:t>
              </a:r>
              <a:endParaRPr lang="zh-CN" altLang="en-US" dirty="0"/>
            </a:p>
          </p:txBody>
        </p:sp>
        <p:sp>
          <p:nvSpPr>
            <p:cNvPr id="30" name="矩形 29">
              <a:extLst>
                <a:ext uri="{FF2B5EF4-FFF2-40B4-BE49-F238E27FC236}">
                  <a16:creationId xmlns:a16="http://schemas.microsoft.com/office/drawing/2014/main" id="{53CFD3B9-7898-44C1-AA9E-FEF467E44180}"/>
                </a:ext>
              </a:extLst>
            </p:cNvPr>
            <p:cNvSpPr/>
            <p:nvPr/>
          </p:nvSpPr>
          <p:spPr bwMode="auto">
            <a:xfrm>
              <a:off x="4106537" y="5721288"/>
              <a:ext cx="648072" cy="461665"/>
            </a:xfrm>
            <a:prstGeom prst="rect">
              <a:avLst/>
            </a:prstGeom>
            <a:solidFill>
              <a:srgbClr val="FF9999"/>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53</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32" name="矩形 31">
              <a:extLst>
                <a:ext uri="{FF2B5EF4-FFF2-40B4-BE49-F238E27FC236}">
                  <a16:creationId xmlns:a16="http://schemas.microsoft.com/office/drawing/2014/main" id="{20F2B919-4469-4D65-8E2C-C54922BDBB7B}"/>
                </a:ext>
              </a:extLst>
            </p:cNvPr>
            <p:cNvSpPr/>
            <p:nvPr/>
          </p:nvSpPr>
          <p:spPr bwMode="auto">
            <a:xfrm>
              <a:off x="4106537" y="5186861"/>
              <a:ext cx="648072" cy="461665"/>
            </a:xfrm>
            <a:prstGeom prst="rect">
              <a:avLst/>
            </a:prstGeom>
            <a:solidFill>
              <a:srgbClr val="FF5050"/>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73</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34" name="矩形 33">
              <a:extLst>
                <a:ext uri="{FF2B5EF4-FFF2-40B4-BE49-F238E27FC236}">
                  <a16:creationId xmlns:a16="http://schemas.microsoft.com/office/drawing/2014/main" id="{BA5EBF06-7A34-42BA-846C-4362BA51571C}"/>
                </a:ext>
              </a:extLst>
            </p:cNvPr>
            <p:cNvSpPr/>
            <p:nvPr/>
          </p:nvSpPr>
          <p:spPr bwMode="auto">
            <a:xfrm>
              <a:off x="4106537" y="4661545"/>
              <a:ext cx="648072" cy="461665"/>
            </a:xfrm>
            <a:prstGeom prst="rect">
              <a:avLst/>
            </a:prstGeom>
            <a:solidFill>
              <a:srgbClr val="CC0000"/>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11</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36" name="矩形 35">
              <a:extLst>
                <a:ext uri="{FF2B5EF4-FFF2-40B4-BE49-F238E27FC236}">
                  <a16:creationId xmlns:a16="http://schemas.microsoft.com/office/drawing/2014/main" id="{3E4E09F9-3247-489D-84B6-1246D9CD8685}"/>
                </a:ext>
              </a:extLst>
            </p:cNvPr>
            <p:cNvSpPr/>
            <p:nvPr/>
          </p:nvSpPr>
          <p:spPr bwMode="auto">
            <a:xfrm>
              <a:off x="4106537" y="4114824"/>
              <a:ext cx="648072" cy="461665"/>
            </a:xfrm>
            <a:prstGeom prst="rect">
              <a:avLst/>
            </a:prstGeom>
            <a:solidFill>
              <a:srgbClr val="A50021"/>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50</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38" name="矩形 37">
              <a:extLst>
                <a:ext uri="{FF2B5EF4-FFF2-40B4-BE49-F238E27FC236}">
                  <a16:creationId xmlns:a16="http://schemas.microsoft.com/office/drawing/2014/main" id="{607758A6-324F-445E-9DDA-9B8B22066A98}"/>
                </a:ext>
              </a:extLst>
            </p:cNvPr>
            <p:cNvSpPr/>
            <p:nvPr/>
          </p:nvSpPr>
          <p:spPr bwMode="auto">
            <a:xfrm>
              <a:off x="4933249" y="4114824"/>
              <a:ext cx="648072" cy="461665"/>
            </a:xfrm>
            <a:prstGeom prst="rect">
              <a:avLst/>
            </a:prstGeom>
            <a:solidFill>
              <a:srgbClr val="FF9999"/>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53</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40" name="矩形 39">
              <a:extLst>
                <a:ext uri="{FF2B5EF4-FFF2-40B4-BE49-F238E27FC236}">
                  <a16:creationId xmlns:a16="http://schemas.microsoft.com/office/drawing/2014/main" id="{6A5E9ED5-A58E-46FF-ADED-4F6CB125FEB8}"/>
                </a:ext>
              </a:extLst>
            </p:cNvPr>
            <p:cNvSpPr/>
            <p:nvPr/>
          </p:nvSpPr>
          <p:spPr bwMode="auto">
            <a:xfrm>
              <a:off x="4933249" y="4661545"/>
              <a:ext cx="648072" cy="461665"/>
            </a:xfrm>
            <a:prstGeom prst="rect">
              <a:avLst/>
            </a:prstGeom>
            <a:solidFill>
              <a:srgbClr val="FF5050"/>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73</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42" name="矩形 41">
              <a:extLst>
                <a:ext uri="{FF2B5EF4-FFF2-40B4-BE49-F238E27FC236}">
                  <a16:creationId xmlns:a16="http://schemas.microsoft.com/office/drawing/2014/main" id="{3410FA89-ED91-465D-AF30-B0A7AAD6136D}"/>
                </a:ext>
              </a:extLst>
            </p:cNvPr>
            <p:cNvSpPr/>
            <p:nvPr/>
          </p:nvSpPr>
          <p:spPr bwMode="auto">
            <a:xfrm>
              <a:off x="4933249" y="5186860"/>
              <a:ext cx="648072" cy="461665"/>
            </a:xfrm>
            <a:prstGeom prst="rect">
              <a:avLst/>
            </a:prstGeom>
            <a:solidFill>
              <a:srgbClr val="CC0000"/>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11</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44" name="矩形 43">
              <a:extLst>
                <a:ext uri="{FF2B5EF4-FFF2-40B4-BE49-F238E27FC236}">
                  <a16:creationId xmlns:a16="http://schemas.microsoft.com/office/drawing/2014/main" id="{2227D2AF-3087-4C05-8AA2-0B852607EDC8}"/>
                </a:ext>
              </a:extLst>
            </p:cNvPr>
            <p:cNvSpPr/>
            <p:nvPr/>
          </p:nvSpPr>
          <p:spPr bwMode="auto">
            <a:xfrm>
              <a:off x="4933249" y="5721288"/>
              <a:ext cx="648072" cy="461665"/>
            </a:xfrm>
            <a:prstGeom prst="rect">
              <a:avLst/>
            </a:prstGeom>
            <a:solidFill>
              <a:srgbClr val="A50021"/>
            </a:solidFill>
            <a:ln>
              <a:solidFill>
                <a:schemeClr val="bg1">
                  <a:lumMod val="65000"/>
                </a:schemeClr>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bg1"/>
                  </a:solidFill>
                  <a:effectLst/>
                  <a:latin typeface="Times New Roman" pitchFamily="18" charset="0"/>
                  <a:ea typeface="楷体_GB2312" pitchFamily="49" charset="-122"/>
                </a:rPr>
                <a:t>50</a:t>
              </a:r>
              <a:endParaRPr kumimoji="1" lang="zh-CN" altLang="en-US" sz="2400" b="1" i="0" u="none" strike="noStrike" cap="none" normalizeH="0" baseline="0" dirty="0">
                <a:ln>
                  <a:noFill/>
                </a:ln>
                <a:solidFill>
                  <a:schemeClr val="bg1"/>
                </a:solidFill>
                <a:effectLst/>
                <a:latin typeface="Times New Roman" pitchFamily="18" charset="0"/>
                <a:ea typeface="楷体_GB2312" pitchFamily="49" charset="-122"/>
              </a:endParaRPr>
            </a:p>
          </p:txBody>
        </p:sp>
        <p:sp>
          <p:nvSpPr>
            <p:cNvPr id="45" name="文本框 44">
              <a:extLst>
                <a:ext uri="{FF2B5EF4-FFF2-40B4-BE49-F238E27FC236}">
                  <a16:creationId xmlns:a16="http://schemas.microsoft.com/office/drawing/2014/main" id="{953AE93A-873A-4C3C-A075-585F1CCF1C7D}"/>
                </a:ext>
              </a:extLst>
            </p:cNvPr>
            <p:cNvSpPr txBox="1"/>
            <p:nvPr/>
          </p:nvSpPr>
          <p:spPr>
            <a:xfrm>
              <a:off x="4106537" y="3712226"/>
              <a:ext cx="646331" cy="369332"/>
            </a:xfrm>
            <a:prstGeom prst="rect">
              <a:avLst/>
            </a:prstGeom>
            <a:noFill/>
          </p:spPr>
          <p:txBody>
            <a:bodyPr wrap="none" rtlCol="0">
              <a:spAutoFit/>
            </a:bodyPr>
            <a:lstStyle/>
            <a:p>
              <a:r>
                <a:rPr lang="zh-CN" altLang="en-US" dirty="0"/>
                <a:t>小端</a:t>
              </a:r>
            </a:p>
          </p:txBody>
        </p:sp>
        <p:sp>
          <p:nvSpPr>
            <p:cNvPr id="47" name="文本框 46">
              <a:extLst>
                <a:ext uri="{FF2B5EF4-FFF2-40B4-BE49-F238E27FC236}">
                  <a16:creationId xmlns:a16="http://schemas.microsoft.com/office/drawing/2014/main" id="{2AF69DCB-708E-4F89-89EC-06564514BDF8}"/>
                </a:ext>
              </a:extLst>
            </p:cNvPr>
            <p:cNvSpPr txBox="1"/>
            <p:nvPr/>
          </p:nvSpPr>
          <p:spPr>
            <a:xfrm>
              <a:off x="4922388" y="3710796"/>
              <a:ext cx="646331" cy="369332"/>
            </a:xfrm>
            <a:prstGeom prst="rect">
              <a:avLst/>
            </a:prstGeom>
            <a:noFill/>
          </p:spPr>
          <p:txBody>
            <a:bodyPr wrap="none" rtlCol="0">
              <a:spAutoFit/>
            </a:bodyPr>
            <a:lstStyle/>
            <a:p>
              <a:r>
                <a:rPr lang="zh-CN" altLang="en-US" dirty="0"/>
                <a:t>大端</a:t>
              </a:r>
            </a:p>
          </p:txBody>
        </p:sp>
      </p:grpSp>
    </p:spTree>
    <p:extLst>
      <p:ext uri="{BB962C8B-B14F-4D97-AF65-F5344CB8AC3E}">
        <p14:creationId xmlns:p14="http://schemas.microsoft.com/office/powerpoint/2010/main" val="2794984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338" y="1412875"/>
            <a:ext cx="8241323" cy="5184477"/>
          </a:xfrm>
        </p:spPr>
        <p:txBody>
          <a:bodyPr/>
          <a:lstStyle/>
          <a:p>
            <a:pPr algn="just">
              <a:lnSpc>
                <a:spcPct val="90000"/>
              </a:lnSpc>
            </a:pPr>
            <a:r>
              <a:rPr lang="zh-CN" altLang="en-US" sz="2400" dirty="0">
                <a:cs typeface="楷体_GB2312" charset="0"/>
              </a:rPr>
              <a:t>判断：</a:t>
            </a:r>
            <a:endParaRPr lang="en-US" altLang="zh-CN" sz="2400" dirty="0">
              <a:cs typeface="楷体_GB2312" charset="0"/>
            </a:endParaRPr>
          </a:p>
          <a:p>
            <a:pPr lvl="1">
              <a:lnSpc>
                <a:spcPct val="90000"/>
              </a:lnSpc>
            </a:pPr>
            <a:r>
              <a:rPr lang="zh-CN" altLang="en-US" sz="2000" dirty="0"/>
              <a:t>如何判断一台机器是小端还是大端？</a:t>
            </a:r>
            <a:endParaRPr lang="en-US" altLang="zh-CN" sz="2000" dirty="0"/>
          </a:p>
          <a:p>
            <a:pPr lvl="1">
              <a:lnSpc>
                <a:spcPct val="90000"/>
              </a:lnSpc>
            </a:pPr>
            <a:endParaRPr lang="zh-CN" altLang="en-US" sz="2000" dirty="0"/>
          </a:p>
          <a:p>
            <a:pPr lvl="1">
              <a:lnSpc>
                <a:spcPct val="90000"/>
              </a:lnSpc>
            </a:pPr>
            <a:endParaRPr lang="en-US" altLang="zh-CN" sz="2000" dirty="0"/>
          </a:p>
          <a:p>
            <a:pPr lvl="1">
              <a:lnSpc>
                <a:spcPct val="90000"/>
              </a:lnSpc>
            </a:pPr>
            <a:endParaRPr lang="en-US" altLang="zh-CN" sz="2000" dirty="0"/>
          </a:p>
          <a:p>
            <a:pPr lvl="1">
              <a:lnSpc>
                <a:spcPct val="90000"/>
              </a:lnSpc>
            </a:pPr>
            <a:endParaRPr lang="en-US" altLang="zh-CN" sz="2000" dirty="0"/>
          </a:p>
          <a:p>
            <a:pPr lvl="1">
              <a:lnSpc>
                <a:spcPct val="90000"/>
              </a:lnSpc>
            </a:pPr>
            <a:endParaRPr lang="en-US" altLang="zh-CN" sz="2000" dirty="0"/>
          </a:p>
          <a:p>
            <a:pPr lvl="1">
              <a:lnSpc>
                <a:spcPct val="90000"/>
              </a:lnSpc>
            </a:pPr>
            <a:endParaRPr lang="en-US" altLang="zh-CN" sz="2000" dirty="0"/>
          </a:p>
          <a:p>
            <a:pPr lvl="1">
              <a:lnSpc>
                <a:spcPct val="90000"/>
              </a:lnSpc>
            </a:pPr>
            <a:endParaRPr lang="en-US" altLang="zh-CN" sz="2000" dirty="0"/>
          </a:p>
          <a:p>
            <a:pPr lvl="1">
              <a:lnSpc>
                <a:spcPct val="90000"/>
              </a:lnSpc>
            </a:pPr>
            <a:endParaRPr lang="en-US" altLang="zh-CN" sz="2000" dirty="0"/>
          </a:p>
          <a:p>
            <a:pPr lvl="1">
              <a:lnSpc>
                <a:spcPct val="90000"/>
              </a:lnSpc>
            </a:pPr>
            <a:endParaRPr lang="en-US" altLang="zh-CN" sz="2000" dirty="0"/>
          </a:p>
          <a:p>
            <a:pPr marL="457200" lvl="1" indent="0">
              <a:lnSpc>
                <a:spcPct val="90000"/>
              </a:lnSpc>
              <a:buNone/>
            </a:pPr>
            <a:endParaRPr lang="en-US" altLang="zh-CN" sz="2000" dirty="0"/>
          </a:p>
          <a:p>
            <a:pPr lvl="1">
              <a:lnSpc>
                <a:spcPct val="90000"/>
              </a:lnSpc>
            </a:pPr>
            <a:r>
              <a:rPr lang="zh-CN" altLang="en-US" sz="2000" dirty="0"/>
              <a:t>常用的</a:t>
            </a:r>
            <a:r>
              <a:rPr lang="en-US" altLang="zh-CN" sz="2000" dirty="0"/>
              <a:t>X86</a:t>
            </a:r>
            <a:r>
              <a:rPr lang="zh-CN" altLang="en-US" sz="2000" dirty="0"/>
              <a:t>结构是小端模式，而</a:t>
            </a:r>
            <a:r>
              <a:rPr lang="en-US" altLang="zh-CN" sz="2000" dirty="0"/>
              <a:t>KEIL C51</a:t>
            </a:r>
            <a:r>
              <a:rPr lang="zh-CN" altLang="en-US" sz="2000" dirty="0"/>
              <a:t>则为大端模式。很多的</a:t>
            </a:r>
            <a:r>
              <a:rPr lang="en-US" altLang="zh-CN" sz="2000" dirty="0"/>
              <a:t>ARM</a:t>
            </a:r>
            <a:r>
              <a:rPr lang="zh-CN" altLang="en-US" sz="2000" dirty="0"/>
              <a:t>，</a:t>
            </a:r>
            <a:r>
              <a:rPr lang="en-US" altLang="zh-CN" sz="2000" dirty="0"/>
              <a:t>DSP</a:t>
            </a:r>
            <a:r>
              <a:rPr lang="zh-CN" altLang="en-US" sz="2000" dirty="0"/>
              <a:t>都为小端模式。有些</a:t>
            </a:r>
            <a:r>
              <a:rPr lang="en-US" altLang="zh-CN" sz="2000" dirty="0"/>
              <a:t>ARM</a:t>
            </a:r>
            <a:r>
              <a:rPr lang="zh-CN" altLang="en-US" sz="2000" dirty="0"/>
              <a:t>处理器可以由硬件来选择是大端模式还是小端模式</a:t>
            </a:r>
          </a:p>
        </p:txBody>
      </p:sp>
      <p:sp>
        <p:nvSpPr>
          <p:cNvPr id="2" name="Title 1"/>
          <p:cNvSpPr>
            <a:spLocks noGrp="1"/>
          </p:cNvSpPr>
          <p:nvPr>
            <p:ph type="title"/>
          </p:nvPr>
        </p:nvSpPr>
        <p:spPr/>
        <p:txBody>
          <a:bodyPr/>
          <a:lstStyle/>
          <a:p>
            <a:r>
              <a:rPr lang="en-US" dirty="0">
                <a:latin typeface="+mn-lt"/>
              </a:rPr>
              <a:t>B/L Endian</a:t>
            </a:r>
          </a:p>
        </p:txBody>
      </p:sp>
      <p:sp>
        <p:nvSpPr>
          <p:cNvPr id="4" name="文本框 2">
            <a:extLst>
              <a:ext uri="{FF2B5EF4-FFF2-40B4-BE49-F238E27FC236}">
                <a16:creationId xmlns:a16="http://schemas.microsoft.com/office/drawing/2014/main" id="{466986B7-7B55-48F0-9D0C-5802DE50C34B}"/>
              </a:ext>
            </a:extLst>
          </p:cNvPr>
          <p:cNvSpPr txBox="1">
            <a:spLocks noChangeArrowheads="1"/>
          </p:cNvSpPr>
          <p:nvPr/>
        </p:nvSpPr>
        <p:spPr bwMode="auto">
          <a:xfrm>
            <a:off x="1475655" y="2193637"/>
            <a:ext cx="5616623" cy="286232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r>
              <a:rPr lang="en-US" sz="2000" dirty="0">
                <a:effectLst/>
                <a:latin typeface="Calibri" panose="020F0502020204030204" pitchFamily="34" charset="0"/>
                <a:ea typeface="宋体" panose="02010600030101010101" pitchFamily="2" charset="-122"/>
              </a:rPr>
              <a:t>union{</a:t>
            </a:r>
            <a:endParaRPr lang="zh-CN" sz="2000" dirty="0">
              <a:effectLst/>
              <a:latin typeface="Calibri" panose="020F0502020204030204" pitchFamily="34" charset="0"/>
              <a:ea typeface="宋体" panose="02010600030101010101" pitchFamily="2" charset="-122"/>
            </a:endParaRPr>
          </a:p>
          <a:p>
            <a:pPr algn="just"/>
            <a:r>
              <a:rPr lang="en-US" sz="2000" dirty="0">
                <a:effectLst/>
                <a:latin typeface="Calibri" panose="020F0502020204030204" pitchFamily="34" charset="0"/>
                <a:ea typeface="宋体" panose="02010600030101010101" pitchFamily="2" charset="-122"/>
              </a:rPr>
              <a:t>    int number;</a:t>
            </a:r>
            <a:endParaRPr lang="zh-CN" sz="2000" dirty="0">
              <a:effectLst/>
              <a:latin typeface="Calibri" panose="020F0502020204030204" pitchFamily="34" charset="0"/>
              <a:ea typeface="宋体" panose="02010600030101010101" pitchFamily="2" charset="-122"/>
            </a:endParaRPr>
          </a:p>
          <a:p>
            <a:pPr algn="just"/>
            <a:r>
              <a:rPr lang="en-US" sz="2000" dirty="0">
                <a:effectLst/>
                <a:latin typeface="Calibri" panose="020F0502020204030204" pitchFamily="34" charset="0"/>
                <a:ea typeface="宋体" panose="02010600030101010101" pitchFamily="2" charset="-122"/>
              </a:rPr>
              <a:t>    char s;</a:t>
            </a:r>
            <a:endParaRPr lang="zh-CN" sz="2000" dirty="0">
              <a:effectLst/>
              <a:latin typeface="Calibri" panose="020F0502020204030204" pitchFamily="34" charset="0"/>
              <a:ea typeface="宋体" panose="02010600030101010101" pitchFamily="2" charset="-122"/>
            </a:endParaRPr>
          </a:p>
          <a:p>
            <a:pPr algn="just"/>
            <a:r>
              <a:rPr lang="en-US" sz="2000" dirty="0">
                <a:effectLst/>
                <a:latin typeface="Calibri" panose="020F0502020204030204" pitchFamily="34" charset="0"/>
                <a:ea typeface="宋体" panose="02010600030101010101" pitchFamily="2" charset="-122"/>
              </a:rPr>
              <a:t>}test;</a:t>
            </a:r>
            <a:endParaRPr lang="zh-CN" sz="2000" dirty="0">
              <a:effectLst/>
              <a:latin typeface="Calibri" panose="020F0502020204030204" pitchFamily="34" charset="0"/>
              <a:ea typeface="宋体" panose="02010600030101010101" pitchFamily="2" charset="-122"/>
            </a:endParaRPr>
          </a:p>
          <a:p>
            <a:pPr algn="just"/>
            <a:r>
              <a:rPr lang="en-US" sz="2000" dirty="0">
                <a:effectLst/>
                <a:latin typeface="Calibri" panose="020F0502020204030204" pitchFamily="34" charset="0"/>
                <a:ea typeface="宋体" panose="02010600030101010101" pitchFamily="2" charset="-122"/>
              </a:rPr>
              <a:t> </a:t>
            </a:r>
            <a:endParaRPr lang="zh-CN" sz="2000" dirty="0">
              <a:effectLst/>
              <a:latin typeface="Calibri" panose="020F0502020204030204" pitchFamily="34" charset="0"/>
              <a:ea typeface="宋体" panose="02010600030101010101" pitchFamily="2" charset="-122"/>
            </a:endParaRPr>
          </a:p>
          <a:p>
            <a:pPr algn="just"/>
            <a:r>
              <a:rPr lang="en-US" sz="2000" dirty="0">
                <a:effectLst/>
                <a:latin typeface="Calibri" panose="020F0502020204030204" pitchFamily="34" charset="0"/>
                <a:ea typeface="宋体" panose="02010600030101010101" pitchFamily="2" charset="-122"/>
              </a:rPr>
              <a:t>bool </a:t>
            </a:r>
            <a:r>
              <a:rPr lang="en-US" sz="2000" dirty="0" err="1">
                <a:effectLst/>
                <a:latin typeface="Calibri" panose="020F0502020204030204" pitchFamily="34" charset="0"/>
                <a:ea typeface="宋体" panose="02010600030101010101" pitchFamily="2" charset="-122"/>
              </a:rPr>
              <a:t>testBigEndi</a:t>
            </a:r>
            <a:r>
              <a:rPr lang="en-US" altLang="zh-CN" sz="2000" dirty="0" err="1">
                <a:effectLst/>
                <a:latin typeface="Calibri" panose="020F0502020204030204" pitchFamily="34" charset="0"/>
                <a:ea typeface="宋体" panose="02010600030101010101" pitchFamily="2" charset="-122"/>
              </a:rPr>
              <a:t>a</a:t>
            </a:r>
            <a:r>
              <a:rPr lang="en-US" sz="2000" dirty="0" err="1">
                <a:effectLst/>
                <a:latin typeface="Calibri" panose="020F0502020204030204" pitchFamily="34" charset="0"/>
                <a:ea typeface="宋体" panose="02010600030101010101" pitchFamily="2" charset="-122"/>
              </a:rPr>
              <a:t>n</a:t>
            </a:r>
            <a:r>
              <a:rPr lang="en-US" sz="2000" dirty="0">
                <a:effectLst/>
                <a:latin typeface="Calibri" panose="020F0502020204030204" pitchFamily="34" charset="0"/>
                <a:ea typeface="宋体" panose="02010600030101010101" pitchFamily="2" charset="-122"/>
              </a:rPr>
              <a:t>(){</a:t>
            </a:r>
            <a:endParaRPr lang="zh-CN" sz="2000" dirty="0">
              <a:effectLst/>
              <a:latin typeface="Calibri" panose="020F0502020204030204" pitchFamily="34" charset="0"/>
              <a:ea typeface="宋体" panose="02010600030101010101" pitchFamily="2" charset="-122"/>
            </a:endParaRPr>
          </a:p>
          <a:p>
            <a:pPr algn="just"/>
            <a:r>
              <a:rPr lang="en-US" sz="2000" dirty="0">
                <a:effectLst/>
                <a:latin typeface="Calibri" panose="020F0502020204030204" pitchFamily="34" charset="0"/>
                <a:ea typeface="宋体" panose="02010600030101010101" pitchFamily="2" charset="-122"/>
              </a:rPr>
              <a:t>    </a:t>
            </a:r>
            <a:r>
              <a:rPr lang="en-US" sz="2000" dirty="0" err="1">
                <a:effectLst/>
                <a:latin typeface="Calibri" panose="020F0502020204030204" pitchFamily="34" charset="0"/>
                <a:ea typeface="宋体" panose="02010600030101010101" pitchFamily="2" charset="-122"/>
              </a:rPr>
              <a:t>test.number</a:t>
            </a:r>
            <a:r>
              <a:rPr lang="en-US" sz="2000" dirty="0">
                <a:effectLst/>
                <a:latin typeface="Calibri" panose="020F0502020204030204" pitchFamily="34" charset="0"/>
                <a:ea typeface="宋体" panose="02010600030101010101" pitchFamily="2" charset="-122"/>
              </a:rPr>
              <a:t>=0x53731150;</a:t>
            </a:r>
            <a:endParaRPr lang="zh-CN" sz="2000" dirty="0">
              <a:effectLst/>
              <a:latin typeface="Calibri" panose="020F0502020204030204" pitchFamily="34" charset="0"/>
              <a:ea typeface="宋体" panose="02010600030101010101" pitchFamily="2" charset="-122"/>
            </a:endParaRPr>
          </a:p>
          <a:p>
            <a:pPr algn="just"/>
            <a:r>
              <a:rPr lang="en-US" sz="2000" dirty="0">
                <a:effectLst/>
                <a:latin typeface="Calibri" panose="020F0502020204030204" pitchFamily="34" charset="0"/>
                <a:ea typeface="宋体" panose="02010600030101010101" pitchFamily="2" charset="-122"/>
              </a:rPr>
              <a:t>    return (</a:t>
            </a:r>
            <a:r>
              <a:rPr lang="en-US" sz="2000" dirty="0" err="1">
                <a:effectLst/>
                <a:latin typeface="Calibri" panose="020F0502020204030204" pitchFamily="34" charset="0"/>
                <a:ea typeface="宋体" panose="02010600030101010101" pitchFamily="2" charset="-122"/>
              </a:rPr>
              <a:t>test.s</a:t>
            </a:r>
            <a:r>
              <a:rPr lang="en-US" sz="2000" dirty="0">
                <a:effectLst/>
                <a:latin typeface="Calibri" panose="020F0502020204030204" pitchFamily="34" charset="0"/>
                <a:ea typeface="宋体" panose="02010600030101010101" pitchFamily="2" charset="-122"/>
              </a:rPr>
              <a:t>==0x53);</a:t>
            </a:r>
            <a:endParaRPr lang="zh-CN" sz="2000" dirty="0">
              <a:effectLst/>
              <a:latin typeface="Calibri" panose="020F0502020204030204" pitchFamily="34" charset="0"/>
              <a:ea typeface="宋体" panose="02010600030101010101" pitchFamily="2" charset="-122"/>
            </a:endParaRPr>
          </a:p>
          <a:p>
            <a:pPr algn="just"/>
            <a:r>
              <a:rPr lang="en-US" sz="2000" dirty="0">
                <a:effectLst/>
                <a:latin typeface="Calibri" panose="020F0502020204030204" pitchFamily="34" charset="0"/>
                <a:ea typeface="宋体" panose="02010600030101010101" pitchFamily="2" charset="-122"/>
              </a:rPr>
              <a:t>}</a:t>
            </a:r>
            <a:endParaRPr lang="zh-CN" sz="2000" dirty="0">
              <a:effectLst/>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8287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内存模型</a:t>
            </a:r>
            <a:endParaRPr lang="en-US" altLang="zh-CN" dirty="0"/>
          </a:p>
          <a:p>
            <a:r>
              <a:rPr lang="zh-CN" altLang="en-US" dirty="0"/>
              <a:t>内存、</a:t>
            </a:r>
            <a:r>
              <a:rPr lang="en-US" altLang="zh-CN" dirty="0"/>
              <a:t>CPU </a:t>
            </a:r>
            <a:r>
              <a:rPr lang="zh-CN" altLang="en-US" dirty="0"/>
              <a:t>缓存</a:t>
            </a:r>
            <a:endParaRPr lang="en-US" altLang="zh-CN" dirty="0"/>
          </a:p>
          <a:p>
            <a:r>
              <a:rPr lang="en-US" altLang="zh-CN" dirty="0"/>
              <a:t>B/L Endian</a:t>
            </a:r>
          </a:p>
          <a:p>
            <a:r>
              <a:rPr lang="zh-CN" altLang="en-US" dirty="0">
                <a:solidFill>
                  <a:srgbClr val="FF0000"/>
                </a:solidFill>
              </a:rPr>
              <a:t>节点，管理区，物理页</a:t>
            </a:r>
            <a:endParaRPr lang="en-US" altLang="zh-CN" dirty="0">
              <a:solidFill>
                <a:srgbClr val="FF0000"/>
              </a:solidFill>
            </a:endParaRPr>
          </a:p>
          <a:p>
            <a:r>
              <a:rPr lang="zh-CN" altLang="en-US" dirty="0"/>
              <a:t>寻址过程</a:t>
            </a:r>
            <a:endParaRPr lang="en-US" altLang="zh-CN" dirty="0"/>
          </a:p>
          <a:p>
            <a:pPr marL="0" indent="0">
              <a:buNone/>
            </a:pPr>
            <a:endParaRPr lang="en-US" altLang="zh-CN" dirty="0">
              <a:latin typeface="Arial Narrow" charset="0"/>
            </a:endParaRPr>
          </a:p>
          <a:p>
            <a:endParaRPr lang="en-US" altLang="zh-CN" dirty="0">
              <a:latin typeface="Arial Narrow" charset="0"/>
            </a:endParaRPr>
          </a:p>
          <a:p>
            <a:endParaRPr lang="en-US" altLang="zh-CN" dirty="0"/>
          </a:p>
          <a:p>
            <a:pPr marL="0" indent="0">
              <a:buNone/>
            </a:pPr>
            <a:endParaRPr lang="en-US" dirty="0"/>
          </a:p>
        </p:txBody>
      </p:sp>
      <p:sp>
        <p:nvSpPr>
          <p:cNvPr id="2" name="Title 1"/>
          <p:cNvSpPr>
            <a:spLocks noGrp="1"/>
          </p:cNvSpPr>
          <p:nvPr>
            <p:ph type="title"/>
          </p:nvPr>
        </p:nvSpPr>
        <p:spPr/>
        <p:txBody>
          <a:bodyPr/>
          <a:lstStyle/>
          <a:p>
            <a:r>
              <a:rPr lang="en-US" dirty="0"/>
              <a:t>大纲</a:t>
            </a:r>
          </a:p>
        </p:txBody>
      </p:sp>
    </p:spTree>
    <p:extLst>
      <p:ext uri="{BB962C8B-B14F-4D97-AF65-F5344CB8AC3E}">
        <p14:creationId xmlns:p14="http://schemas.microsoft.com/office/powerpoint/2010/main" val="50769091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a:t>
            </a:r>
            <a:r>
              <a:rPr lang="en-US" altLang="zh-CN" dirty="0"/>
              <a:t>NUMA</a:t>
            </a:r>
            <a:r>
              <a:rPr lang="zh-CN" altLang="en-US" dirty="0"/>
              <a:t>模型中，系统的物理内存被划分为几个节点（</a:t>
            </a:r>
            <a:r>
              <a:rPr lang="en-US" altLang="zh-CN" dirty="0"/>
              <a:t>Nodes</a:t>
            </a:r>
            <a:r>
              <a:rPr lang="zh-CN" altLang="en-US" dirty="0"/>
              <a:t>）。在一个单独的节点内，任意一个</a:t>
            </a:r>
            <a:r>
              <a:rPr lang="en-US" altLang="zh-CN" dirty="0"/>
              <a:t>CPU</a:t>
            </a:r>
            <a:r>
              <a:rPr lang="zh-CN" altLang="en-US" dirty="0"/>
              <a:t>访问页面所需的时间都是一样的。</a:t>
            </a:r>
            <a:endParaRPr lang="en-US" altLang="zh-CN" dirty="0"/>
          </a:p>
          <a:p>
            <a:r>
              <a:rPr lang="zh-CN" altLang="en-US" dirty="0"/>
              <a:t>每个</a:t>
            </a:r>
            <a:r>
              <a:rPr lang="en-US" altLang="zh-CN" dirty="0"/>
              <a:t>Node</a:t>
            </a:r>
            <a:r>
              <a:rPr lang="zh-CN" altLang="en-US" dirty="0"/>
              <a:t>在</a:t>
            </a:r>
            <a:r>
              <a:rPr lang="en-US" altLang="zh-CN" dirty="0"/>
              <a:t>Linux</a:t>
            </a:r>
            <a:r>
              <a:rPr lang="zh-CN" altLang="en-US" dirty="0"/>
              <a:t>中由一个结构体</a:t>
            </a:r>
            <a:r>
              <a:rPr lang="en-US" altLang="zh-CN" dirty="0" err="1"/>
              <a:t>pg_data_t</a:t>
            </a:r>
            <a:r>
              <a:rPr lang="zh-CN" altLang="en-US" dirty="0"/>
              <a:t>来表示。</a:t>
            </a:r>
            <a:endParaRPr lang="en-US" altLang="zh-CN" dirty="0"/>
          </a:p>
          <a:p>
            <a:r>
              <a:rPr lang="zh-CN" altLang="en-US" dirty="0"/>
              <a:t>所有的</a:t>
            </a:r>
            <a:r>
              <a:rPr lang="en-US" altLang="zh-CN" dirty="0"/>
              <a:t>node</a:t>
            </a:r>
            <a:r>
              <a:rPr lang="zh-CN" altLang="en-US" dirty="0"/>
              <a:t>都保存在</a:t>
            </a:r>
            <a:r>
              <a:rPr lang="en-US" altLang="zh-CN" dirty="0" err="1"/>
              <a:t>pgdat_list</a:t>
            </a:r>
            <a:r>
              <a:rPr lang="zh-CN" altLang="en-US" dirty="0"/>
              <a:t>这个链表上。</a:t>
            </a:r>
            <a:endParaRPr lang="en-US" altLang="zh-CN" dirty="0"/>
          </a:p>
        </p:txBody>
      </p:sp>
      <p:sp>
        <p:nvSpPr>
          <p:cNvPr id="2" name="标题 1"/>
          <p:cNvSpPr>
            <a:spLocks noGrp="1"/>
          </p:cNvSpPr>
          <p:nvPr>
            <p:ph type="title"/>
          </p:nvPr>
        </p:nvSpPr>
        <p:spPr/>
        <p:txBody>
          <a:bodyPr/>
          <a:lstStyle/>
          <a:p>
            <a:r>
              <a:rPr lang="zh-CN" altLang="en-US" dirty="0"/>
              <a:t>节点</a:t>
            </a:r>
            <a:r>
              <a:rPr lang="en-US" altLang="zh-CN" dirty="0"/>
              <a:t>Nodes</a:t>
            </a:r>
            <a:endParaRPr lang="zh-CN" altLang="en-US" dirty="0"/>
          </a:p>
        </p:txBody>
      </p:sp>
      <p:grpSp>
        <p:nvGrpSpPr>
          <p:cNvPr id="26" name="组合 25"/>
          <p:cNvGrpSpPr/>
          <p:nvPr/>
        </p:nvGrpSpPr>
        <p:grpSpPr>
          <a:xfrm>
            <a:off x="899592" y="3789040"/>
            <a:ext cx="7515336" cy="1440160"/>
            <a:chOff x="899592" y="3789040"/>
            <a:chExt cx="7515336" cy="1440160"/>
          </a:xfrm>
        </p:grpSpPr>
        <p:sp>
          <p:nvSpPr>
            <p:cNvPr id="11" name="TextBox 10"/>
            <p:cNvSpPr txBox="1"/>
            <p:nvPr/>
          </p:nvSpPr>
          <p:spPr>
            <a:xfrm>
              <a:off x="899592" y="3789040"/>
              <a:ext cx="1872208" cy="369332"/>
            </a:xfrm>
            <a:prstGeom prst="rect">
              <a:avLst/>
            </a:prstGeom>
            <a:noFill/>
          </p:spPr>
          <p:txBody>
            <a:bodyPr wrap="square" rtlCol="0">
              <a:spAutoFit/>
            </a:bodyPr>
            <a:lstStyle/>
            <a:p>
              <a:r>
                <a:rPr lang="en-US" altLang="zh-CN" dirty="0" err="1"/>
                <a:t>pgdat_list</a:t>
              </a:r>
              <a:endParaRPr lang="zh-CN" altLang="en-US" dirty="0"/>
            </a:p>
          </p:txBody>
        </p:sp>
        <p:cxnSp>
          <p:nvCxnSpPr>
            <p:cNvPr id="13" name="直接箭头连接符 12"/>
            <p:cNvCxnSpPr>
              <a:endCxn id="11" idx="2"/>
            </p:cNvCxnSpPr>
            <p:nvPr/>
          </p:nvCxnSpPr>
          <p:spPr bwMode="auto">
            <a:xfrm flipV="1">
              <a:off x="1835696" y="4158372"/>
              <a:ext cx="0" cy="206732"/>
            </a:xfrm>
            <a:prstGeom prst="straightConnector1">
              <a:avLst/>
            </a:prstGeom>
            <a:solidFill>
              <a:srgbClr val="CCFF66"/>
            </a:solidFill>
            <a:ln w="9525"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 name="组合 24"/>
            <p:cNvGrpSpPr/>
            <p:nvPr/>
          </p:nvGrpSpPr>
          <p:grpSpPr>
            <a:xfrm>
              <a:off x="1835696" y="4365104"/>
              <a:ext cx="6579232" cy="864096"/>
              <a:chOff x="1835696" y="4365104"/>
              <a:chExt cx="6579232" cy="864096"/>
            </a:xfrm>
          </p:grpSpPr>
          <p:sp>
            <p:nvSpPr>
              <p:cNvPr id="4" name="矩形 3"/>
              <p:cNvSpPr/>
              <p:nvPr/>
            </p:nvSpPr>
            <p:spPr bwMode="auto">
              <a:xfrm>
                <a:off x="1835696" y="4365104"/>
                <a:ext cx="6552728" cy="864096"/>
              </a:xfrm>
              <a:prstGeom prst="rect">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b="1" i="0" u="none" strike="noStrike" cap="none" normalizeH="0" baseline="0">
                  <a:ln>
                    <a:noFill/>
                  </a:ln>
                  <a:solidFill>
                    <a:schemeClr val="bg2"/>
                  </a:solidFill>
                  <a:effectLst/>
                  <a:latin typeface="Times New Roman" pitchFamily="18" charset="0"/>
                  <a:ea typeface="楷体_GB2312" pitchFamily="49" charset="-122"/>
                </a:endParaRPr>
              </a:p>
            </p:txBody>
          </p:sp>
          <p:cxnSp>
            <p:nvCxnSpPr>
              <p:cNvPr id="6" name="直接连接符 5"/>
              <p:cNvCxnSpPr/>
              <p:nvPr/>
            </p:nvCxnSpPr>
            <p:spPr bwMode="auto">
              <a:xfrm>
                <a:off x="3275856"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4427984"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5796136"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7092280"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1868284" y="4618086"/>
                <a:ext cx="1335559" cy="400110"/>
              </a:xfrm>
              <a:prstGeom prst="rect">
                <a:avLst/>
              </a:prstGeom>
              <a:noFill/>
            </p:spPr>
            <p:txBody>
              <a:bodyPr wrap="square" rtlCol="0">
                <a:spAutoFit/>
              </a:bodyPr>
              <a:lstStyle/>
              <a:p>
                <a:r>
                  <a:rPr lang="en-US" altLang="zh-CN" sz="2000" dirty="0" err="1"/>
                  <a:t>pg_data_t</a:t>
                </a:r>
                <a:endParaRPr lang="zh-CN" altLang="en-US" sz="2000" dirty="0"/>
              </a:p>
            </p:txBody>
          </p:sp>
          <p:sp>
            <p:nvSpPr>
              <p:cNvPr id="20" name="TextBox 19"/>
              <p:cNvSpPr txBox="1"/>
              <p:nvPr/>
            </p:nvSpPr>
            <p:spPr>
              <a:xfrm>
                <a:off x="3203848" y="4618086"/>
                <a:ext cx="1296144" cy="400110"/>
              </a:xfrm>
              <a:prstGeom prst="rect">
                <a:avLst/>
              </a:prstGeom>
              <a:noFill/>
            </p:spPr>
            <p:txBody>
              <a:bodyPr wrap="square" rtlCol="0">
                <a:spAutoFit/>
              </a:bodyPr>
              <a:lstStyle/>
              <a:p>
                <a:r>
                  <a:rPr lang="en-US" altLang="zh-CN" sz="2000" dirty="0" err="1"/>
                  <a:t>pg_data_t</a:t>
                </a:r>
                <a:endParaRPr lang="zh-CN" altLang="en-US" sz="2000" dirty="0"/>
              </a:p>
            </p:txBody>
          </p:sp>
          <p:sp>
            <p:nvSpPr>
              <p:cNvPr id="21" name="TextBox 20"/>
              <p:cNvSpPr txBox="1"/>
              <p:nvPr/>
            </p:nvSpPr>
            <p:spPr>
              <a:xfrm>
                <a:off x="4499992" y="4618086"/>
                <a:ext cx="1296144" cy="400110"/>
              </a:xfrm>
              <a:prstGeom prst="rect">
                <a:avLst/>
              </a:prstGeom>
              <a:noFill/>
            </p:spPr>
            <p:txBody>
              <a:bodyPr wrap="square" rtlCol="0">
                <a:spAutoFit/>
              </a:bodyPr>
              <a:lstStyle/>
              <a:p>
                <a:r>
                  <a:rPr lang="en-US" altLang="zh-CN" sz="2000" dirty="0" err="1"/>
                  <a:t>pg_data_t</a:t>
                </a:r>
                <a:endParaRPr lang="zh-CN" altLang="en-US" sz="2000" dirty="0"/>
              </a:p>
            </p:txBody>
          </p:sp>
          <p:sp>
            <p:nvSpPr>
              <p:cNvPr id="22" name="TextBox 21"/>
              <p:cNvSpPr txBox="1"/>
              <p:nvPr/>
            </p:nvSpPr>
            <p:spPr>
              <a:xfrm>
                <a:off x="5822640" y="4618086"/>
                <a:ext cx="1296144" cy="400110"/>
              </a:xfrm>
              <a:prstGeom prst="rect">
                <a:avLst/>
              </a:prstGeom>
              <a:noFill/>
            </p:spPr>
            <p:txBody>
              <a:bodyPr wrap="square" rtlCol="0">
                <a:spAutoFit/>
              </a:bodyPr>
              <a:lstStyle/>
              <a:p>
                <a:r>
                  <a:rPr lang="en-US" altLang="zh-CN" sz="2000" dirty="0" err="1"/>
                  <a:t>pg_data_t</a:t>
                </a:r>
                <a:endParaRPr lang="zh-CN" altLang="en-US" sz="2000" dirty="0"/>
              </a:p>
            </p:txBody>
          </p:sp>
          <p:sp>
            <p:nvSpPr>
              <p:cNvPr id="23" name="TextBox 22"/>
              <p:cNvSpPr txBox="1"/>
              <p:nvPr/>
            </p:nvSpPr>
            <p:spPr>
              <a:xfrm>
                <a:off x="7118784" y="4618086"/>
                <a:ext cx="1296144" cy="369332"/>
              </a:xfrm>
              <a:prstGeom prst="rect">
                <a:avLst/>
              </a:prstGeom>
              <a:noFill/>
            </p:spPr>
            <p:txBody>
              <a:bodyPr wrap="square" rtlCol="0">
                <a:spAutoFit/>
              </a:bodyPr>
              <a:lstStyle/>
              <a:p>
                <a:r>
                  <a:rPr lang="en-US" altLang="zh-CN" dirty="0"/>
                  <a:t>…</a:t>
                </a:r>
                <a:endParaRPr lang="zh-CN" altLang="en-US" dirty="0"/>
              </a:p>
            </p:txBody>
          </p:sp>
        </p:grpSp>
      </p:grpSp>
    </p:spTree>
    <p:extLst>
      <p:ext uri="{BB962C8B-B14F-4D97-AF65-F5344CB8AC3E}">
        <p14:creationId xmlns:p14="http://schemas.microsoft.com/office/powerpoint/2010/main" val="337981420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每个节点被划分为多个管理区，每个管理区的地址范围不一样。</a:t>
            </a:r>
            <a:endParaRPr lang="en-US" altLang="zh-CN" dirty="0"/>
          </a:p>
          <a:p>
            <a:r>
              <a:rPr lang="zh-CN" altLang="en-US" dirty="0"/>
              <a:t>总共有三种类型的管理区</a:t>
            </a:r>
            <a:endParaRPr lang="en-US" altLang="zh-CN" dirty="0"/>
          </a:p>
          <a:p>
            <a:pPr lvl="1">
              <a:buFont typeface="Wingdings" charset="2"/>
              <a:buChar char=""/>
            </a:pPr>
            <a:r>
              <a:rPr lang="en-US" altLang="zh-CN" sz="2000" dirty="0"/>
              <a:t>ZONE_DMA</a:t>
            </a:r>
            <a:r>
              <a:rPr lang="zh-CN" altLang="en-US" sz="2000" dirty="0"/>
              <a:t>：这个区包含的页能用来执行</a:t>
            </a:r>
            <a:r>
              <a:rPr lang="en-US" altLang="zh-CN" sz="2000" dirty="0"/>
              <a:t>DMA</a:t>
            </a:r>
            <a:r>
              <a:rPr lang="zh-CN" altLang="en-US" sz="2000" dirty="0"/>
              <a:t>操作</a:t>
            </a:r>
          </a:p>
          <a:p>
            <a:pPr lvl="1">
              <a:buFont typeface="Wingdings" charset="2"/>
              <a:buChar char=""/>
            </a:pPr>
            <a:r>
              <a:rPr lang="en-US" altLang="zh-CN" sz="2000" dirty="0"/>
              <a:t>ZONE_NORMAL</a:t>
            </a:r>
            <a:r>
              <a:rPr lang="zh-CN" altLang="en-US" sz="2000" dirty="0"/>
              <a:t>：这个区包含的都是能正常映射的页</a:t>
            </a:r>
          </a:p>
          <a:p>
            <a:pPr lvl="1">
              <a:buFont typeface="Wingdings" charset="2"/>
              <a:buChar char=""/>
            </a:pPr>
            <a:r>
              <a:rPr lang="en-US" altLang="zh-CN" sz="2000" dirty="0"/>
              <a:t>ZONE_HIGHEM</a:t>
            </a:r>
            <a:r>
              <a:rPr lang="zh-CN" altLang="en-US" sz="2000" dirty="0"/>
              <a:t>：这个区包含“高端内存”，其中的页不能永久地映射到内核地址空间。</a:t>
            </a:r>
          </a:p>
          <a:p>
            <a:endParaRPr lang="en-US" altLang="zh-CN" dirty="0"/>
          </a:p>
        </p:txBody>
      </p:sp>
      <p:sp>
        <p:nvSpPr>
          <p:cNvPr id="2" name="标题 1"/>
          <p:cNvSpPr>
            <a:spLocks noGrp="1"/>
          </p:cNvSpPr>
          <p:nvPr>
            <p:ph type="title"/>
          </p:nvPr>
        </p:nvSpPr>
        <p:spPr/>
        <p:txBody>
          <a:bodyPr/>
          <a:lstStyle/>
          <a:p>
            <a:r>
              <a:rPr lang="zh-CN" altLang="en-US" dirty="0"/>
              <a:t>管理区 </a:t>
            </a:r>
            <a:r>
              <a:rPr lang="en-US" altLang="zh-CN" dirty="0"/>
              <a:t>Zones</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4101399967"/>
              </p:ext>
            </p:extLst>
          </p:nvPr>
        </p:nvGraphicFramePr>
        <p:xfrm>
          <a:off x="1403648" y="4365104"/>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zh-CN" altLang="en-US" dirty="0"/>
                        <a:t>管理区</a:t>
                      </a:r>
                    </a:p>
                  </a:txBody>
                  <a:tcPr/>
                </a:tc>
                <a:tc>
                  <a:txBody>
                    <a:bodyPr/>
                    <a:lstStyle/>
                    <a:p>
                      <a:r>
                        <a:rPr lang="zh-CN" altLang="en-US" dirty="0"/>
                        <a:t>功能</a:t>
                      </a:r>
                    </a:p>
                  </a:txBody>
                  <a:tcPr/>
                </a:tc>
                <a:tc>
                  <a:txBody>
                    <a:bodyPr/>
                    <a:lstStyle/>
                    <a:p>
                      <a:r>
                        <a:rPr lang="zh-CN" altLang="en-US" dirty="0"/>
                        <a:t>地址范围</a:t>
                      </a:r>
                    </a:p>
                  </a:txBody>
                  <a:tcPr/>
                </a:tc>
                <a:extLst>
                  <a:ext uri="{0D108BD9-81ED-4DB2-BD59-A6C34878D82A}">
                    <a16:rowId xmlns:a16="http://schemas.microsoft.com/office/drawing/2014/main" val="10000"/>
                  </a:ext>
                </a:extLst>
              </a:tr>
              <a:tr h="370840">
                <a:tc>
                  <a:txBody>
                    <a:bodyPr/>
                    <a:lstStyle/>
                    <a:p>
                      <a:r>
                        <a:rPr lang="en-US" altLang="zh-CN" dirty="0"/>
                        <a:t>ZONE_DMA</a:t>
                      </a:r>
                      <a:endParaRPr lang="zh-CN" altLang="en-US" dirty="0"/>
                    </a:p>
                  </a:txBody>
                  <a:tcPr/>
                </a:tc>
                <a:tc>
                  <a:txBody>
                    <a:bodyPr/>
                    <a:lstStyle/>
                    <a:p>
                      <a:r>
                        <a:rPr lang="en-US" altLang="zh-CN" dirty="0"/>
                        <a:t>DMA</a:t>
                      </a:r>
                      <a:r>
                        <a:rPr lang="zh-CN" altLang="en-US" dirty="0"/>
                        <a:t>使用的页</a:t>
                      </a:r>
                    </a:p>
                  </a:txBody>
                  <a:tcPr/>
                </a:tc>
                <a:tc>
                  <a:txBody>
                    <a:bodyPr/>
                    <a:lstStyle/>
                    <a:p>
                      <a:r>
                        <a:rPr lang="en-US" altLang="zh-CN" dirty="0"/>
                        <a:t>&lt;16M</a:t>
                      </a:r>
                      <a:endParaRPr lang="zh-CN" alt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ZONE_NORMAL</a:t>
                      </a:r>
                      <a:endParaRPr lang="zh-CN" altLang="en-US" dirty="0"/>
                    </a:p>
                  </a:txBody>
                  <a:tcPr/>
                </a:tc>
                <a:tc>
                  <a:txBody>
                    <a:bodyPr/>
                    <a:lstStyle/>
                    <a:p>
                      <a:r>
                        <a:rPr lang="zh-CN" altLang="en-US" dirty="0"/>
                        <a:t>正常可寻址的页</a:t>
                      </a:r>
                    </a:p>
                  </a:txBody>
                  <a:tcPr/>
                </a:tc>
                <a:tc>
                  <a:txBody>
                    <a:bodyPr/>
                    <a:lstStyle/>
                    <a:p>
                      <a:r>
                        <a:rPr lang="en-US" altLang="zh-CN" dirty="0"/>
                        <a:t>16-896M</a:t>
                      </a:r>
                      <a:endParaRPr lang="zh-CN"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ZONE_HIGHEM</a:t>
                      </a:r>
                      <a:endParaRPr lang="zh-CN" altLang="en-US" dirty="0"/>
                    </a:p>
                  </a:txBody>
                  <a:tcPr/>
                </a:tc>
                <a:tc>
                  <a:txBody>
                    <a:bodyPr/>
                    <a:lstStyle/>
                    <a:p>
                      <a:r>
                        <a:rPr lang="zh-CN" altLang="en-US" dirty="0"/>
                        <a:t>动态映射的页</a:t>
                      </a:r>
                    </a:p>
                  </a:txBody>
                  <a:tcPr/>
                </a:tc>
                <a:tc>
                  <a:txBody>
                    <a:bodyPr/>
                    <a:lstStyle/>
                    <a:p>
                      <a:r>
                        <a:rPr lang="en-US" altLang="zh-CN" dirty="0"/>
                        <a:t>&gt;896M</a:t>
                      </a:r>
                      <a:endParaRPr lang="zh-CN"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8228502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340771"/>
            <a:ext cx="8241323" cy="2808309"/>
          </a:xfrm>
        </p:spPr>
        <p:txBody>
          <a:bodyPr/>
          <a:lstStyle/>
          <a:p>
            <a:r>
              <a:rPr lang="zh-CN" altLang="en-US" dirty="0"/>
              <a:t>每个管理区再进一步被划分为许多</a:t>
            </a:r>
            <a:r>
              <a:rPr lang="en-US" altLang="zh-CN" dirty="0"/>
              <a:t>4K</a:t>
            </a:r>
            <a:r>
              <a:rPr lang="zh-CN" altLang="en-US" dirty="0"/>
              <a:t>大小的物理页。</a:t>
            </a:r>
            <a:endParaRPr lang="en-US" altLang="zh-CN" dirty="0"/>
          </a:p>
          <a:p>
            <a:endParaRPr lang="en-US" altLang="zh-CN" dirty="0"/>
          </a:p>
          <a:p>
            <a:endParaRPr lang="en-US" altLang="zh-CN" dirty="0"/>
          </a:p>
          <a:p>
            <a:pPr marL="0" indent="0">
              <a:buNone/>
            </a:pPr>
            <a:endParaRPr lang="en-US" altLang="zh-CN" dirty="0"/>
          </a:p>
          <a:p>
            <a:r>
              <a:rPr lang="zh-CN" altLang="en-US" dirty="0"/>
              <a:t>每个物理页由一个结构体</a:t>
            </a:r>
            <a:r>
              <a:rPr lang="en-US" altLang="zh-CN" dirty="0" err="1"/>
              <a:t>struct</a:t>
            </a:r>
            <a:r>
              <a:rPr lang="en-US" altLang="zh-CN" dirty="0"/>
              <a:t> page</a:t>
            </a:r>
            <a:r>
              <a:rPr lang="zh-CN" altLang="en-US" dirty="0"/>
              <a:t>来描述，所有的</a:t>
            </a:r>
            <a:r>
              <a:rPr lang="en-US" altLang="zh-CN" dirty="0" err="1"/>
              <a:t>struct</a:t>
            </a:r>
            <a:r>
              <a:rPr lang="en-US" altLang="zh-CN" dirty="0"/>
              <a:t> page</a:t>
            </a:r>
            <a:r>
              <a:rPr lang="zh-CN" altLang="en-US" dirty="0"/>
              <a:t>结构体被保存在一个全局数组</a:t>
            </a:r>
            <a:r>
              <a:rPr lang="en-US" altLang="zh-CN" dirty="0" err="1"/>
              <a:t>mem_map</a:t>
            </a:r>
            <a:r>
              <a:rPr lang="zh-CN" altLang="en-US" dirty="0"/>
              <a:t>中。</a:t>
            </a: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物理页</a:t>
            </a:r>
          </a:p>
        </p:txBody>
      </p:sp>
      <p:grpSp>
        <p:nvGrpSpPr>
          <p:cNvPr id="22" name="组合 21"/>
          <p:cNvGrpSpPr/>
          <p:nvPr/>
        </p:nvGrpSpPr>
        <p:grpSpPr>
          <a:xfrm>
            <a:off x="1110391" y="2248827"/>
            <a:ext cx="6509929" cy="711821"/>
            <a:chOff x="1198171" y="2348880"/>
            <a:chExt cx="6579232" cy="864096"/>
          </a:xfrm>
        </p:grpSpPr>
        <p:grpSp>
          <p:nvGrpSpPr>
            <p:cNvPr id="7" name="组合 6"/>
            <p:cNvGrpSpPr/>
            <p:nvPr/>
          </p:nvGrpSpPr>
          <p:grpSpPr>
            <a:xfrm>
              <a:off x="1198171" y="2348880"/>
              <a:ext cx="6579232" cy="864096"/>
              <a:chOff x="1835696" y="4365104"/>
              <a:chExt cx="6579232" cy="864096"/>
            </a:xfrm>
          </p:grpSpPr>
          <p:sp>
            <p:nvSpPr>
              <p:cNvPr id="8" name="矩形 7"/>
              <p:cNvSpPr/>
              <p:nvPr/>
            </p:nvSpPr>
            <p:spPr bwMode="auto">
              <a:xfrm>
                <a:off x="1835696" y="4365104"/>
                <a:ext cx="6552728" cy="864096"/>
              </a:xfrm>
              <a:prstGeom prst="rect">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bg2"/>
                  </a:solidFill>
                  <a:effectLst/>
                  <a:latin typeface="Times New Roman" pitchFamily="18" charset="0"/>
                  <a:ea typeface="楷体_GB2312" pitchFamily="49" charset="-122"/>
                </a:endParaRPr>
              </a:p>
            </p:txBody>
          </p:sp>
          <p:cxnSp>
            <p:nvCxnSpPr>
              <p:cNvPr id="9" name="直接连接符 8"/>
              <p:cNvCxnSpPr/>
              <p:nvPr/>
            </p:nvCxnSpPr>
            <p:spPr bwMode="auto">
              <a:xfrm>
                <a:off x="3275856"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4427984"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5796136"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7092280"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1868285" y="4618086"/>
                <a:ext cx="1296144" cy="485703"/>
              </a:xfrm>
              <a:prstGeom prst="rect">
                <a:avLst/>
              </a:prstGeom>
              <a:noFill/>
            </p:spPr>
            <p:txBody>
              <a:bodyPr wrap="square" rtlCol="0">
                <a:spAutoFit/>
              </a:bodyPr>
              <a:lstStyle/>
              <a:p>
                <a:r>
                  <a:rPr lang="en-US" altLang="zh-CN" sz="2000" dirty="0"/>
                  <a:t>page</a:t>
                </a:r>
                <a:endParaRPr lang="zh-CN" altLang="en-US" sz="2000" dirty="0"/>
              </a:p>
            </p:txBody>
          </p:sp>
          <p:sp>
            <p:nvSpPr>
              <p:cNvPr id="14" name="TextBox 13"/>
              <p:cNvSpPr txBox="1"/>
              <p:nvPr/>
            </p:nvSpPr>
            <p:spPr>
              <a:xfrm>
                <a:off x="3275856" y="4618086"/>
                <a:ext cx="1296144" cy="485703"/>
              </a:xfrm>
              <a:prstGeom prst="rect">
                <a:avLst/>
              </a:prstGeom>
              <a:noFill/>
            </p:spPr>
            <p:txBody>
              <a:bodyPr wrap="square" rtlCol="0">
                <a:spAutoFit/>
              </a:bodyPr>
              <a:lstStyle/>
              <a:p>
                <a:r>
                  <a:rPr lang="en-US" altLang="zh-CN" sz="2000" dirty="0"/>
                  <a:t>page</a:t>
                </a:r>
                <a:endParaRPr lang="zh-CN" altLang="en-US" sz="2000" dirty="0"/>
              </a:p>
            </p:txBody>
          </p:sp>
          <p:sp>
            <p:nvSpPr>
              <p:cNvPr id="15" name="TextBox 14"/>
              <p:cNvSpPr txBox="1"/>
              <p:nvPr/>
            </p:nvSpPr>
            <p:spPr>
              <a:xfrm>
                <a:off x="4499992" y="4618086"/>
                <a:ext cx="1296144" cy="485703"/>
              </a:xfrm>
              <a:prstGeom prst="rect">
                <a:avLst/>
              </a:prstGeom>
              <a:noFill/>
            </p:spPr>
            <p:txBody>
              <a:bodyPr wrap="square" rtlCol="0">
                <a:spAutoFit/>
              </a:bodyPr>
              <a:lstStyle/>
              <a:p>
                <a:r>
                  <a:rPr lang="en-US" altLang="zh-CN" sz="2000" dirty="0"/>
                  <a:t>page</a:t>
                </a:r>
                <a:endParaRPr lang="zh-CN" altLang="en-US" sz="2000" dirty="0"/>
              </a:p>
            </p:txBody>
          </p:sp>
          <p:sp>
            <p:nvSpPr>
              <p:cNvPr id="16" name="TextBox 15"/>
              <p:cNvSpPr txBox="1"/>
              <p:nvPr/>
            </p:nvSpPr>
            <p:spPr>
              <a:xfrm>
                <a:off x="5822640" y="4618086"/>
                <a:ext cx="1296144" cy="485703"/>
              </a:xfrm>
              <a:prstGeom prst="rect">
                <a:avLst/>
              </a:prstGeom>
              <a:noFill/>
            </p:spPr>
            <p:txBody>
              <a:bodyPr wrap="square" rtlCol="0">
                <a:spAutoFit/>
              </a:bodyPr>
              <a:lstStyle/>
              <a:p>
                <a:r>
                  <a:rPr lang="en-US" altLang="zh-CN" sz="2000" dirty="0"/>
                  <a:t>page</a:t>
                </a:r>
                <a:endParaRPr lang="zh-CN" altLang="en-US" sz="2000" dirty="0"/>
              </a:p>
            </p:txBody>
          </p:sp>
          <p:sp>
            <p:nvSpPr>
              <p:cNvPr id="17" name="TextBox 16"/>
              <p:cNvSpPr txBox="1"/>
              <p:nvPr/>
            </p:nvSpPr>
            <p:spPr>
              <a:xfrm>
                <a:off x="7118784" y="4618086"/>
                <a:ext cx="1296144" cy="369332"/>
              </a:xfrm>
              <a:prstGeom prst="rect">
                <a:avLst/>
              </a:prstGeom>
              <a:noFill/>
            </p:spPr>
            <p:txBody>
              <a:bodyPr wrap="square" rtlCol="0">
                <a:spAutoFit/>
              </a:bodyPr>
              <a:lstStyle/>
              <a:p>
                <a:r>
                  <a:rPr lang="en-US" altLang="zh-CN" dirty="0"/>
                  <a:t>…</a:t>
                </a:r>
                <a:endParaRPr lang="zh-CN" altLang="en-US" dirty="0"/>
              </a:p>
            </p:txBody>
          </p:sp>
        </p:grpSp>
        <p:sp>
          <p:nvSpPr>
            <p:cNvPr id="18" name="TextBox 17"/>
            <p:cNvSpPr txBox="1"/>
            <p:nvPr/>
          </p:nvSpPr>
          <p:spPr>
            <a:xfrm>
              <a:off x="1590800" y="2397702"/>
              <a:ext cx="468052" cy="410979"/>
            </a:xfrm>
            <a:prstGeom prst="rect">
              <a:avLst/>
            </a:prstGeom>
            <a:noFill/>
          </p:spPr>
          <p:txBody>
            <a:bodyPr wrap="square" rtlCol="0">
              <a:spAutoFit/>
            </a:bodyPr>
            <a:lstStyle/>
            <a:p>
              <a:r>
                <a:rPr lang="en-US" altLang="zh-CN" sz="1600" dirty="0"/>
                <a:t>4K</a:t>
              </a:r>
              <a:endParaRPr lang="zh-CN" altLang="en-US" sz="1600" dirty="0"/>
            </a:p>
          </p:txBody>
        </p:sp>
        <p:sp>
          <p:nvSpPr>
            <p:cNvPr id="19" name="TextBox 18"/>
            <p:cNvSpPr txBox="1"/>
            <p:nvPr/>
          </p:nvSpPr>
          <p:spPr>
            <a:xfrm>
              <a:off x="3052377" y="2397702"/>
              <a:ext cx="468052" cy="410979"/>
            </a:xfrm>
            <a:prstGeom prst="rect">
              <a:avLst/>
            </a:prstGeom>
            <a:noFill/>
          </p:spPr>
          <p:txBody>
            <a:bodyPr wrap="square" rtlCol="0">
              <a:spAutoFit/>
            </a:bodyPr>
            <a:lstStyle/>
            <a:p>
              <a:r>
                <a:rPr lang="en-US" altLang="zh-CN" sz="1600" dirty="0"/>
                <a:t>4K</a:t>
              </a:r>
              <a:endParaRPr lang="zh-CN" altLang="en-US" sz="1600" dirty="0"/>
            </a:p>
          </p:txBody>
        </p:sp>
        <p:sp>
          <p:nvSpPr>
            <p:cNvPr id="20" name="TextBox 19"/>
            <p:cNvSpPr txBox="1"/>
            <p:nvPr/>
          </p:nvSpPr>
          <p:spPr>
            <a:xfrm>
              <a:off x="4240509" y="2393847"/>
              <a:ext cx="468052" cy="410979"/>
            </a:xfrm>
            <a:prstGeom prst="rect">
              <a:avLst/>
            </a:prstGeom>
            <a:noFill/>
          </p:spPr>
          <p:txBody>
            <a:bodyPr wrap="square" rtlCol="0">
              <a:spAutoFit/>
            </a:bodyPr>
            <a:lstStyle/>
            <a:p>
              <a:r>
                <a:rPr lang="en-US" altLang="zh-CN" sz="1600" dirty="0"/>
                <a:t>4K</a:t>
              </a:r>
              <a:endParaRPr lang="zh-CN" altLang="en-US" sz="1600" dirty="0"/>
            </a:p>
          </p:txBody>
        </p:sp>
        <p:sp>
          <p:nvSpPr>
            <p:cNvPr id="21" name="TextBox 20"/>
            <p:cNvSpPr txBox="1"/>
            <p:nvPr/>
          </p:nvSpPr>
          <p:spPr>
            <a:xfrm>
              <a:off x="5599161" y="2409007"/>
              <a:ext cx="468052" cy="410978"/>
            </a:xfrm>
            <a:prstGeom prst="rect">
              <a:avLst/>
            </a:prstGeom>
            <a:noFill/>
          </p:spPr>
          <p:txBody>
            <a:bodyPr wrap="square" rtlCol="0">
              <a:spAutoFit/>
            </a:bodyPr>
            <a:lstStyle/>
            <a:p>
              <a:r>
                <a:rPr lang="en-US" altLang="zh-CN" sz="1600" dirty="0"/>
                <a:t>4K</a:t>
              </a:r>
              <a:endParaRPr lang="zh-CN" altLang="en-US" sz="1600" dirty="0"/>
            </a:p>
          </p:txBody>
        </p:sp>
      </p:grpSp>
      <p:grpSp>
        <p:nvGrpSpPr>
          <p:cNvPr id="23" name="组合 22"/>
          <p:cNvGrpSpPr/>
          <p:nvPr/>
        </p:nvGrpSpPr>
        <p:grpSpPr>
          <a:xfrm>
            <a:off x="726568" y="4096529"/>
            <a:ext cx="6840260" cy="1161929"/>
            <a:chOff x="1359420" y="3943768"/>
            <a:chExt cx="7055508" cy="1291032"/>
          </a:xfrm>
        </p:grpSpPr>
        <p:sp>
          <p:nvSpPr>
            <p:cNvPr id="24" name="TextBox 23"/>
            <p:cNvSpPr txBox="1"/>
            <p:nvPr/>
          </p:nvSpPr>
          <p:spPr>
            <a:xfrm>
              <a:off x="1359420" y="3943768"/>
              <a:ext cx="1424874" cy="444567"/>
            </a:xfrm>
            <a:prstGeom prst="rect">
              <a:avLst/>
            </a:prstGeom>
            <a:noFill/>
          </p:spPr>
          <p:txBody>
            <a:bodyPr wrap="square" rtlCol="0">
              <a:spAutoFit/>
            </a:bodyPr>
            <a:lstStyle/>
            <a:p>
              <a:r>
                <a:rPr lang="en-US" altLang="zh-CN" sz="2000" dirty="0" err="1"/>
                <a:t>Mem_map</a:t>
              </a:r>
              <a:endParaRPr lang="zh-CN" altLang="en-US" sz="2000" dirty="0"/>
            </a:p>
          </p:txBody>
        </p:sp>
        <p:grpSp>
          <p:nvGrpSpPr>
            <p:cNvPr id="26" name="组合 25"/>
            <p:cNvGrpSpPr/>
            <p:nvPr/>
          </p:nvGrpSpPr>
          <p:grpSpPr>
            <a:xfrm>
              <a:off x="1835696" y="4365104"/>
              <a:ext cx="6579232" cy="869696"/>
              <a:chOff x="1835696" y="4365104"/>
              <a:chExt cx="6579232" cy="869696"/>
            </a:xfrm>
          </p:grpSpPr>
          <p:sp>
            <p:nvSpPr>
              <p:cNvPr id="27" name="矩形 26"/>
              <p:cNvSpPr/>
              <p:nvPr/>
            </p:nvSpPr>
            <p:spPr bwMode="auto">
              <a:xfrm>
                <a:off x="1835696" y="4365104"/>
                <a:ext cx="6552728" cy="864096"/>
              </a:xfrm>
              <a:prstGeom prst="rect">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b="1" i="0" u="none" strike="noStrike" cap="none" normalizeH="0" baseline="0">
                  <a:ln>
                    <a:noFill/>
                  </a:ln>
                  <a:solidFill>
                    <a:schemeClr val="bg2"/>
                  </a:solidFill>
                  <a:effectLst/>
                  <a:latin typeface="Times New Roman" pitchFamily="18" charset="0"/>
                  <a:ea typeface="楷体_GB2312" pitchFamily="49" charset="-122"/>
                </a:endParaRPr>
              </a:p>
            </p:txBody>
          </p:sp>
          <p:cxnSp>
            <p:nvCxnSpPr>
              <p:cNvPr id="28" name="直接连接符 27"/>
              <p:cNvCxnSpPr/>
              <p:nvPr/>
            </p:nvCxnSpPr>
            <p:spPr bwMode="auto">
              <a:xfrm>
                <a:off x="3275856"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p:nvPr/>
            </p:nvCxnSpPr>
            <p:spPr bwMode="auto">
              <a:xfrm>
                <a:off x="4562359"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5840887" y="43707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7092280" y="4365104"/>
                <a:ext cx="0" cy="864096"/>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1868285" y="4618086"/>
                <a:ext cx="1407571" cy="410369"/>
              </a:xfrm>
              <a:prstGeom prst="rect">
                <a:avLst/>
              </a:prstGeom>
              <a:noFill/>
            </p:spPr>
            <p:txBody>
              <a:bodyPr wrap="square" rtlCol="0">
                <a:spAutoFit/>
              </a:bodyPr>
              <a:lstStyle/>
              <a:p>
                <a:r>
                  <a:rPr lang="en-US" altLang="zh-CN" sz="1800" dirty="0" err="1"/>
                  <a:t>Struct</a:t>
                </a:r>
                <a:r>
                  <a:rPr lang="en-US" altLang="zh-CN" sz="1800" dirty="0"/>
                  <a:t> page</a:t>
                </a:r>
                <a:endParaRPr lang="zh-CN" altLang="en-US" sz="1800" dirty="0"/>
              </a:p>
            </p:txBody>
          </p:sp>
          <p:sp>
            <p:nvSpPr>
              <p:cNvPr id="36" name="TextBox 35"/>
              <p:cNvSpPr txBox="1"/>
              <p:nvPr/>
            </p:nvSpPr>
            <p:spPr>
              <a:xfrm>
                <a:off x="7118784" y="4618086"/>
                <a:ext cx="1296144" cy="369332"/>
              </a:xfrm>
              <a:prstGeom prst="rect">
                <a:avLst/>
              </a:prstGeom>
              <a:noFill/>
            </p:spPr>
            <p:txBody>
              <a:bodyPr wrap="square" rtlCol="0">
                <a:spAutoFit/>
              </a:bodyPr>
              <a:lstStyle/>
              <a:p>
                <a:r>
                  <a:rPr lang="en-US" altLang="zh-CN" dirty="0"/>
                  <a:t>…</a:t>
                </a:r>
                <a:endParaRPr lang="zh-CN" altLang="en-US" dirty="0"/>
              </a:p>
            </p:txBody>
          </p:sp>
        </p:grpSp>
      </p:grpSp>
      <p:sp>
        <p:nvSpPr>
          <p:cNvPr id="37" name="TextBox 36"/>
          <p:cNvSpPr txBox="1"/>
          <p:nvPr/>
        </p:nvSpPr>
        <p:spPr>
          <a:xfrm>
            <a:off x="2550950" y="4720777"/>
            <a:ext cx="1364629" cy="369332"/>
          </a:xfrm>
          <a:prstGeom prst="rect">
            <a:avLst/>
          </a:prstGeom>
          <a:noFill/>
        </p:spPr>
        <p:txBody>
          <a:bodyPr wrap="square" rtlCol="0">
            <a:spAutoFit/>
          </a:bodyPr>
          <a:lstStyle/>
          <a:p>
            <a:r>
              <a:rPr lang="en-US" altLang="zh-CN" sz="1800" dirty="0" err="1"/>
              <a:t>Struct</a:t>
            </a:r>
            <a:r>
              <a:rPr lang="en-US" altLang="zh-CN" sz="1800" dirty="0"/>
              <a:t> page</a:t>
            </a:r>
            <a:endParaRPr lang="zh-CN" altLang="en-US" sz="1800" dirty="0"/>
          </a:p>
        </p:txBody>
      </p:sp>
      <p:sp>
        <p:nvSpPr>
          <p:cNvPr id="38" name="TextBox 37"/>
          <p:cNvSpPr txBox="1"/>
          <p:nvPr/>
        </p:nvSpPr>
        <p:spPr>
          <a:xfrm>
            <a:off x="5051821" y="4720777"/>
            <a:ext cx="1364629" cy="369332"/>
          </a:xfrm>
          <a:prstGeom prst="rect">
            <a:avLst/>
          </a:prstGeom>
          <a:noFill/>
        </p:spPr>
        <p:txBody>
          <a:bodyPr wrap="square" rtlCol="0">
            <a:spAutoFit/>
          </a:bodyPr>
          <a:lstStyle/>
          <a:p>
            <a:r>
              <a:rPr lang="en-US" altLang="zh-CN" sz="1800" dirty="0" err="1"/>
              <a:t>Struct</a:t>
            </a:r>
            <a:r>
              <a:rPr lang="en-US" altLang="zh-CN" sz="1800" dirty="0"/>
              <a:t> page</a:t>
            </a:r>
            <a:endParaRPr lang="zh-CN" altLang="en-US" sz="1800" dirty="0"/>
          </a:p>
        </p:txBody>
      </p:sp>
      <p:sp>
        <p:nvSpPr>
          <p:cNvPr id="39" name="TextBox 38"/>
          <p:cNvSpPr txBox="1"/>
          <p:nvPr/>
        </p:nvSpPr>
        <p:spPr>
          <a:xfrm>
            <a:off x="3837407" y="4720777"/>
            <a:ext cx="1364629" cy="369332"/>
          </a:xfrm>
          <a:prstGeom prst="rect">
            <a:avLst/>
          </a:prstGeom>
          <a:noFill/>
        </p:spPr>
        <p:txBody>
          <a:bodyPr wrap="square" rtlCol="0">
            <a:spAutoFit/>
          </a:bodyPr>
          <a:lstStyle/>
          <a:p>
            <a:r>
              <a:rPr lang="en-US" altLang="zh-CN" sz="1800" dirty="0" err="1"/>
              <a:t>Struct</a:t>
            </a:r>
            <a:r>
              <a:rPr lang="en-US" altLang="zh-CN" sz="1800" dirty="0"/>
              <a:t> page</a:t>
            </a:r>
            <a:endParaRPr lang="zh-CN" altLang="en-US" sz="1800" dirty="0"/>
          </a:p>
        </p:txBody>
      </p:sp>
    </p:spTree>
    <p:extLst>
      <p:ext uri="{BB962C8B-B14F-4D97-AF65-F5344CB8AC3E}">
        <p14:creationId xmlns:p14="http://schemas.microsoft.com/office/powerpoint/2010/main" val="19719497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C0B27DC-27FA-4AEC-8407-AE811922A19A}"/>
              </a:ext>
            </a:extLst>
          </p:cNvPr>
          <p:cNvSpPr>
            <a:spLocks noGrp="1"/>
          </p:cNvSpPr>
          <p:nvPr>
            <p:ph type="body" idx="1"/>
          </p:nvPr>
        </p:nvSpPr>
        <p:spPr/>
        <p:txBody>
          <a:bodyPr/>
          <a:lstStyle/>
          <a:p>
            <a:r>
              <a:rPr lang="zh-CN" altLang="en-US" dirty="0"/>
              <a:t>本节</a:t>
            </a:r>
            <a:r>
              <a:rPr lang="en-US" altLang="zh-CN" dirty="0" err="1"/>
              <a:t>大纲</a:t>
            </a:r>
            <a:endParaRPr lang="zh-CN" altLang="en-US" dirty="0"/>
          </a:p>
        </p:txBody>
      </p:sp>
      <p:sp>
        <p:nvSpPr>
          <p:cNvPr id="3" name="Content Placeholder 2"/>
          <p:cNvSpPr>
            <a:spLocks noGrp="1"/>
          </p:cNvSpPr>
          <p:nvPr>
            <p:ph idx="13"/>
          </p:nvPr>
        </p:nvSpPr>
        <p:spPr/>
        <p:txBody>
          <a:bodyPr/>
          <a:lstStyle/>
          <a:p>
            <a:r>
              <a:rPr lang="zh-CN" altLang="en-US" dirty="0">
                <a:solidFill>
                  <a:srgbClr val="FF0000"/>
                </a:solidFill>
              </a:rPr>
              <a:t>内存模型</a:t>
            </a:r>
            <a:endParaRPr lang="en-US" altLang="zh-CN" dirty="0">
              <a:solidFill>
                <a:srgbClr val="FF0000"/>
              </a:solidFill>
            </a:endParaRPr>
          </a:p>
          <a:p>
            <a:r>
              <a:rPr lang="zh-CN" altLang="en-US" dirty="0"/>
              <a:t>内存、</a:t>
            </a:r>
            <a:r>
              <a:rPr lang="en-US" altLang="zh-CN" dirty="0"/>
              <a:t>CPU </a:t>
            </a:r>
            <a:r>
              <a:rPr lang="zh-CN" altLang="en-US" dirty="0"/>
              <a:t>缓存</a:t>
            </a:r>
            <a:endParaRPr lang="en-US" altLang="zh-CN" dirty="0"/>
          </a:p>
          <a:p>
            <a:r>
              <a:rPr lang="en-US" altLang="zh-CN" dirty="0"/>
              <a:t>B/L Endian</a:t>
            </a:r>
          </a:p>
          <a:p>
            <a:r>
              <a:rPr lang="zh-CN" altLang="en-US" dirty="0"/>
              <a:t>节点，管理区，物理页</a:t>
            </a:r>
            <a:endParaRPr lang="en-US" altLang="zh-CN" dirty="0"/>
          </a:p>
          <a:p>
            <a:r>
              <a:rPr lang="zh-CN" altLang="en-US" dirty="0"/>
              <a:t>寻址过程</a:t>
            </a:r>
            <a:endParaRPr lang="en-US" altLang="zh-CN" dirty="0"/>
          </a:p>
          <a:p>
            <a:pPr marL="0" indent="0">
              <a:buNone/>
            </a:pPr>
            <a:endParaRPr lang="en-US" altLang="zh-CN" dirty="0">
              <a:latin typeface="Arial Narrow" charset="0"/>
            </a:endParaRPr>
          </a:p>
          <a:p>
            <a:endParaRPr lang="en-US" altLang="zh-CN" dirty="0">
              <a:latin typeface="Arial Narrow" charset="0"/>
            </a:endParaRPr>
          </a:p>
          <a:p>
            <a:endParaRPr lang="en-US" altLang="zh-CN" dirty="0"/>
          </a:p>
          <a:p>
            <a:pPr marL="0" indent="0">
              <a:buNone/>
            </a:pPr>
            <a:endParaRPr lang="en-US" dirty="0"/>
          </a:p>
        </p:txBody>
      </p:sp>
    </p:spTree>
    <p:extLst>
      <p:ext uri="{BB962C8B-B14F-4D97-AF65-F5344CB8AC3E}">
        <p14:creationId xmlns:p14="http://schemas.microsoft.com/office/powerpoint/2010/main" val="3567944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节点，管理区，物理页 之间的关系</a:t>
            </a:r>
          </a:p>
        </p:txBody>
      </p:sp>
      <p:sp>
        <p:nvSpPr>
          <p:cNvPr id="4" name="椭圆 3">
            <a:extLst>
              <a:ext uri="{FF2B5EF4-FFF2-40B4-BE49-F238E27FC236}">
                <a16:creationId xmlns:a16="http://schemas.microsoft.com/office/drawing/2014/main" id="{7A6B6F96-1FB1-4352-9F53-3949B1C576AC}"/>
              </a:ext>
            </a:extLst>
          </p:cNvPr>
          <p:cNvSpPr/>
          <p:nvPr/>
        </p:nvSpPr>
        <p:spPr bwMode="auto">
          <a:xfrm>
            <a:off x="3707904" y="1350193"/>
            <a:ext cx="1440160" cy="432792"/>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err="1">
                <a:solidFill>
                  <a:schemeClr val="tx1">
                    <a:lumMod val="50000"/>
                  </a:schemeClr>
                </a:solidFill>
                <a:latin typeface="+mj-ea"/>
                <a:ea typeface="+mj-ea"/>
              </a:rPr>
              <a:t>pg_data_t</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6" name="椭圆 5">
            <a:extLst>
              <a:ext uri="{FF2B5EF4-FFF2-40B4-BE49-F238E27FC236}">
                <a16:creationId xmlns:a16="http://schemas.microsoft.com/office/drawing/2014/main" id="{7CC2E453-09BA-4229-9932-AE5A55F7004A}"/>
              </a:ext>
            </a:extLst>
          </p:cNvPr>
          <p:cNvSpPr/>
          <p:nvPr/>
        </p:nvSpPr>
        <p:spPr bwMode="auto">
          <a:xfrm>
            <a:off x="3615059" y="2190493"/>
            <a:ext cx="1625849" cy="432792"/>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err="1">
                <a:solidFill>
                  <a:schemeClr val="tx1">
                    <a:lumMod val="50000"/>
                  </a:schemeClr>
                </a:solidFill>
                <a:latin typeface="+mj-ea"/>
                <a:ea typeface="+mj-ea"/>
              </a:rPr>
              <a:t>node_zones</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7" name="椭圆 6">
            <a:extLst>
              <a:ext uri="{FF2B5EF4-FFF2-40B4-BE49-F238E27FC236}">
                <a16:creationId xmlns:a16="http://schemas.microsoft.com/office/drawing/2014/main" id="{697E3231-E372-4E1C-AA98-8700104E86F8}"/>
              </a:ext>
            </a:extLst>
          </p:cNvPr>
          <p:cNvSpPr/>
          <p:nvPr/>
        </p:nvSpPr>
        <p:spPr bwMode="auto">
          <a:xfrm>
            <a:off x="3589879" y="3295493"/>
            <a:ext cx="1688943" cy="432792"/>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a:solidFill>
                  <a:schemeClr val="tx1">
                    <a:lumMod val="50000"/>
                  </a:schemeClr>
                </a:solidFill>
                <a:latin typeface="+mj-ea"/>
                <a:ea typeface="+mj-ea"/>
              </a:rPr>
              <a:t>ZONE_NORMAL</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8" name="椭圆 7">
            <a:extLst>
              <a:ext uri="{FF2B5EF4-FFF2-40B4-BE49-F238E27FC236}">
                <a16:creationId xmlns:a16="http://schemas.microsoft.com/office/drawing/2014/main" id="{BD76B614-6E24-4A1F-A9D8-5B85100BF45B}"/>
              </a:ext>
            </a:extLst>
          </p:cNvPr>
          <p:cNvSpPr/>
          <p:nvPr/>
        </p:nvSpPr>
        <p:spPr bwMode="auto">
          <a:xfrm>
            <a:off x="1979712" y="3295493"/>
            <a:ext cx="1440160" cy="432792"/>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kumimoji="1" lang="en-US" altLang="zh-CN" sz="1400" b="1" i="0" u="none" strike="noStrike" cap="none" normalizeH="0" baseline="0" dirty="0">
                <a:ln>
                  <a:noFill/>
                </a:ln>
                <a:solidFill>
                  <a:schemeClr val="tx1">
                    <a:lumMod val="50000"/>
                  </a:schemeClr>
                </a:solidFill>
                <a:effectLst/>
                <a:latin typeface="+mj-ea"/>
                <a:ea typeface="+mj-ea"/>
              </a:rPr>
              <a:t>ZONE_DMA</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9" name="椭圆 8">
            <a:extLst>
              <a:ext uri="{FF2B5EF4-FFF2-40B4-BE49-F238E27FC236}">
                <a16:creationId xmlns:a16="http://schemas.microsoft.com/office/drawing/2014/main" id="{437402A9-CAD6-4135-AFCA-3EC31CB9E692}"/>
              </a:ext>
            </a:extLst>
          </p:cNvPr>
          <p:cNvSpPr/>
          <p:nvPr/>
        </p:nvSpPr>
        <p:spPr bwMode="auto">
          <a:xfrm>
            <a:off x="5436096" y="3295493"/>
            <a:ext cx="1728192" cy="432792"/>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a:solidFill>
                  <a:schemeClr val="tx1">
                    <a:lumMod val="50000"/>
                  </a:schemeClr>
                </a:solidFill>
                <a:latin typeface="+mj-ea"/>
                <a:ea typeface="+mj-ea"/>
              </a:rPr>
              <a:t>ZONE_HIGMEM</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10" name="椭圆 9">
            <a:extLst>
              <a:ext uri="{FF2B5EF4-FFF2-40B4-BE49-F238E27FC236}">
                <a16:creationId xmlns:a16="http://schemas.microsoft.com/office/drawing/2014/main" id="{C0E8A768-B365-4041-8DAB-7A6F3351D865}"/>
              </a:ext>
            </a:extLst>
          </p:cNvPr>
          <p:cNvSpPr/>
          <p:nvPr/>
        </p:nvSpPr>
        <p:spPr bwMode="auto">
          <a:xfrm>
            <a:off x="3522215" y="4233085"/>
            <a:ext cx="1837007" cy="432792"/>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err="1">
                <a:solidFill>
                  <a:schemeClr val="tx1">
                    <a:lumMod val="50000"/>
                  </a:schemeClr>
                </a:solidFill>
                <a:latin typeface="+mj-ea"/>
                <a:ea typeface="+mj-ea"/>
              </a:rPr>
              <a:t>zone_mem_map</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11" name="椭圆 10">
            <a:extLst>
              <a:ext uri="{FF2B5EF4-FFF2-40B4-BE49-F238E27FC236}">
                <a16:creationId xmlns:a16="http://schemas.microsoft.com/office/drawing/2014/main" id="{694D26F4-E0A9-4C60-A9B8-30D5722AA994}"/>
              </a:ext>
            </a:extLst>
          </p:cNvPr>
          <p:cNvSpPr/>
          <p:nvPr/>
        </p:nvSpPr>
        <p:spPr bwMode="auto">
          <a:xfrm>
            <a:off x="1604535" y="4233085"/>
            <a:ext cx="1815337" cy="432792"/>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err="1">
                <a:solidFill>
                  <a:schemeClr val="tx1">
                    <a:lumMod val="50000"/>
                  </a:schemeClr>
                </a:solidFill>
                <a:latin typeface="+mj-ea"/>
                <a:ea typeface="+mj-ea"/>
              </a:rPr>
              <a:t>zone_mem_map</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12" name="椭圆 11">
            <a:extLst>
              <a:ext uri="{FF2B5EF4-FFF2-40B4-BE49-F238E27FC236}">
                <a16:creationId xmlns:a16="http://schemas.microsoft.com/office/drawing/2014/main" id="{85509A3C-CE2E-456E-9959-C58364771FF3}"/>
              </a:ext>
            </a:extLst>
          </p:cNvPr>
          <p:cNvSpPr/>
          <p:nvPr/>
        </p:nvSpPr>
        <p:spPr bwMode="auto">
          <a:xfrm>
            <a:off x="5436095" y="4233085"/>
            <a:ext cx="2103369" cy="432792"/>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err="1">
                <a:solidFill>
                  <a:schemeClr val="tx1">
                    <a:lumMod val="50000"/>
                  </a:schemeClr>
                </a:solidFill>
                <a:latin typeface="+mj-ea"/>
                <a:ea typeface="+mj-ea"/>
              </a:rPr>
              <a:t>zone_mem_map</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13" name="椭圆 12">
            <a:extLst>
              <a:ext uri="{FF2B5EF4-FFF2-40B4-BE49-F238E27FC236}">
                <a16:creationId xmlns:a16="http://schemas.microsoft.com/office/drawing/2014/main" id="{763CB7E2-39DA-4D60-9256-485D34C4CA87}"/>
              </a:ext>
            </a:extLst>
          </p:cNvPr>
          <p:cNvSpPr/>
          <p:nvPr/>
        </p:nvSpPr>
        <p:spPr bwMode="auto">
          <a:xfrm>
            <a:off x="1604535" y="5453231"/>
            <a:ext cx="1440160" cy="735747"/>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a:solidFill>
                  <a:schemeClr val="tx1">
                    <a:lumMod val="50000"/>
                  </a:schemeClr>
                </a:solidFill>
                <a:latin typeface="+mj-ea"/>
                <a:ea typeface="+mj-ea"/>
              </a:rPr>
              <a:t>struct page</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14" name="椭圆 13">
            <a:extLst>
              <a:ext uri="{FF2B5EF4-FFF2-40B4-BE49-F238E27FC236}">
                <a16:creationId xmlns:a16="http://schemas.microsoft.com/office/drawing/2014/main" id="{2F1AFF54-FCC9-4CB7-80E4-AA580D8FF652}"/>
              </a:ext>
            </a:extLst>
          </p:cNvPr>
          <p:cNvSpPr/>
          <p:nvPr/>
        </p:nvSpPr>
        <p:spPr bwMode="auto">
          <a:xfrm>
            <a:off x="100800" y="5453231"/>
            <a:ext cx="1440160" cy="735747"/>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a:solidFill>
                  <a:schemeClr val="tx1">
                    <a:lumMod val="50000"/>
                  </a:schemeClr>
                </a:solidFill>
                <a:latin typeface="+mj-ea"/>
                <a:ea typeface="+mj-ea"/>
              </a:rPr>
              <a:t>struct page</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15" name="椭圆 14">
            <a:extLst>
              <a:ext uri="{FF2B5EF4-FFF2-40B4-BE49-F238E27FC236}">
                <a16:creationId xmlns:a16="http://schemas.microsoft.com/office/drawing/2014/main" id="{B5FB8C63-8B51-4A0D-A31A-6CF1637F3681}"/>
              </a:ext>
            </a:extLst>
          </p:cNvPr>
          <p:cNvSpPr/>
          <p:nvPr/>
        </p:nvSpPr>
        <p:spPr bwMode="auto">
          <a:xfrm>
            <a:off x="3108270" y="5453231"/>
            <a:ext cx="1440160" cy="735747"/>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a:solidFill>
                  <a:schemeClr val="tx1">
                    <a:lumMod val="50000"/>
                  </a:schemeClr>
                </a:solidFill>
                <a:latin typeface="+mj-ea"/>
                <a:ea typeface="+mj-ea"/>
              </a:rPr>
              <a:t>struct page</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16" name="椭圆 15">
            <a:extLst>
              <a:ext uri="{FF2B5EF4-FFF2-40B4-BE49-F238E27FC236}">
                <a16:creationId xmlns:a16="http://schemas.microsoft.com/office/drawing/2014/main" id="{956EB391-92A7-4DB9-8B12-F07FBD5A7EDF}"/>
              </a:ext>
            </a:extLst>
          </p:cNvPr>
          <p:cNvSpPr/>
          <p:nvPr/>
        </p:nvSpPr>
        <p:spPr bwMode="auto">
          <a:xfrm>
            <a:off x="6115740" y="5453231"/>
            <a:ext cx="1440160" cy="735747"/>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a:solidFill>
                  <a:schemeClr val="tx1">
                    <a:lumMod val="50000"/>
                  </a:schemeClr>
                </a:solidFill>
                <a:latin typeface="+mj-ea"/>
                <a:ea typeface="+mj-ea"/>
              </a:rPr>
              <a:t>struct page</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17" name="椭圆 16">
            <a:extLst>
              <a:ext uri="{FF2B5EF4-FFF2-40B4-BE49-F238E27FC236}">
                <a16:creationId xmlns:a16="http://schemas.microsoft.com/office/drawing/2014/main" id="{7A846137-E31D-47B0-ABC5-B900066E55B2}"/>
              </a:ext>
            </a:extLst>
          </p:cNvPr>
          <p:cNvSpPr/>
          <p:nvPr/>
        </p:nvSpPr>
        <p:spPr bwMode="auto">
          <a:xfrm>
            <a:off x="4612005" y="5453231"/>
            <a:ext cx="1440160" cy="735747"/>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a:solidFill>
                  <a:schemeClr val="tx1">
                    <a:lumMod val="50000"/>
                  </a:schemeClr>
                </a:solidFill>
                <a:latin typeface="+mj-ea"/>
                <a:ea typeface="+mj-ea"/>
              </a:rPr>
              <a:t>struct page</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sp>
        <p:nvSpPr>
          <p:cNvPr id="18" name="椭圆 17">
            <a:extLst>
              <a:ext uri="{FF2B5EF4-FFF2-40B4-BE49-F238E27FC236}">
                <a16:creationId xmlns:a16="http://schemas.microsoft.com/office/drawing/2014/main" id="{92FBC36B-5E1C-4ED1-858C-0C4379DB8875}"/>
              </a:ext>
            </a:extLst>
          </p:cNvPr>
          <p:cNvSpPr/>
          <p:nvPr/>
        </p:nvSpPr>
        <p:spPr bwMode="auto">
          <a:xfrm>
            <a:off x="7619473" y="5453231"/>
            <a:ext cx="1440160" cy="735747"/>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defTabSz="914400" rtl="0" eaLnBrk="1" fontAlgn="base" latinLnBrk="0" hangingPunct="1">
              <a:lnSpc>
                <a:spcPct val="100000"/>
              </a:lnSpc>
              <a:spcBef>
                <a:spcPct val="0"/>
              </a:spcBef>
              <a:spcAft>
                <a:spcPct val="0"/>
              </a:spcAft>
              <a:buClrTx/>
              <a:buSzTx/>
              <a:buFontTx/>
              <a:buNone/>
              <a:tabLst/>
            </a:pPr>
            <a:r>
              <a:rPr lang="en-US" altLang="zh-CN" sz="1400" dirty="0">
                <a:solidFill>
                  <a:schemeClr val="tx1">
                    <a:lumMod val="50000"/>
                  </a:schemeClr>
                </a:solidFill>
                <a:latin typeface="+mj-ea"/>
                <a:ea typeface="+mj-ea"/>
              </a:rPr>
              <a:t>struct page</a:t>
            </a:r>
            <a:endParaRPr kumimoji="1" lang="zh-CN" altLang="en-US" sz="1400" b="1" i="0" u="none" strike="noStrike" cap="none" normalizeH="0" baseline="0" dirty="0">
              <a:ln>
                <a:noFill/>
              </a:ln>
              <a:solidFill>
                <a:schemeClr val="tx1">
                  <a:lumMod val="50000"/>
                </a:schemeClr>
              </a:solidFill>
              <a:effectLst/>
              <a:latin typeface="+mj-ea"/>
              <a:ea typeface="+mj-ea"/>
            </a:endParaRPr>
          </a:p>
        </p:txBody>
      </p:sp>
      <p:cxnSp>
        <p:nvCxnSpPr>
          <p:cNvPr id="19" name="直接箭头连接符 18">
            <a:extLst>
              <a:ext uri="{FF2B5EF4-FFF2-40B4-BE49-F238E27FC236}">
                <a16:creationId xmlns:a16="http://schemas.microsoft.com/office/drawing/2014/main" id="{0E4BE45B-0424-42B3-BD6B-CC06B3972CA9}"/>
              </a:ext>
            </a:extLst>
          </p:cNvPr>
          <p:cNvCxnSpPr>
            <a:cxnSpLocks/>
            <a:stCxn id="4" idx="4"/>
            <a:endCxn id="6" idx="0"/>
          </p:cNvCxnSpPr>
          <p:nvPr/>
        </p:nvCxnSpPr>
        <p:spPr bwMode="auto">
          <a:xfrm>
            <a:off x="4427984" y="1782985"/>
            <a:ext cx="0" cy="407508"/>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21" name="直接箭头连接符 20">
            <a:extLst>
              <a:ext uri="{FF2B5EF4-FFF2-40B4-BE49-F238E27FC236}">
                <a16:creationId xmlns:a16="http://schemas.microsoft.com/office/drawing/2014/main" id="{31B9E6A1-D062-4880-9FE6-1D2F66E94961}"/>
              </a:ext>
            </a:extLst>
          </p:cNvPr>
          <p:cNvCxnSpPr>
            <a:cxnSpLocks/>
            <a:stCxn id="6" idx="4"/>
            <a:endCxn id="7" idx="0"/>
          </p:cNvCxnSpPr>
          <p:nvPr/>
        </p:nvCxnSpPr>
        <p:spPr bwMode="auto">
          <a:xfrm>
            <a:off x="4427984" y="2623285"/>
            <a:ext cx="6367" cy="672208"/>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23" name="直接箭头连接符 22">
            <a:extLst>
              <a:ext uri="{FF2B5EF4-FFF2-40B4-BE49-F238E27FC236}">
                <a16:creationId xmlns:a16="http://schemas.microsoft.com/office/drawing/2014/main" id="{C4A51B50-13C8-44B8-96F3-9647D68B5E67}"/>
              </a:ext>
            </a:extLst>
          </p:cNvPr>
          <p:cNvCxnSpPr>
            <a:cxnSpLocks/>
            <a:endCxn id="9" idx="0"/>
          </p:cNvCxnSpPr>
          <p:nvPr/>
        </p:nvCxnSpPr>
        <p:spPr bwMode="auto">
          <a:xfrm>
            <a:off x="4963565" y="2576214"/>
            <a:ext cx="1336627" cy="719279"/>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27" name="直接箭头连接符 26">
            <a:extLst>
              <a:ext uri="{FF2B5EF4-FFF2-40B4-BE49-F238E27FC236}">
                <a16:creationId xmlns:a16="http://schemas.microsoft.com/office/drawing/2014/main" id="{FFD83819-F9E1-4EB0-8FFA-52331F86EE6A}"/>
              </a:ext>
            </a:extLst>
          </p:cNvPr>
          <p:cNvCxnSpPr>
            <a:cxnSpLocks/>
            <a:stCxn id="6" idx="3"/>
            <a:endCxn id="8" idx="0"/>
          </p:cNvCxnSpPr>
          <p:nvPr/>
        </p:nvCxnSpPr>
        <p:spPr bwMode="auto">
          <a:xfrm flipH="1">
            <a:off x="2699792" y="2559904"/>
            <a:ext cx="1153367" cy="735589"/>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30" name="直接箭头连接符 29">
            <a:extLst>
              <a:ext uri="{FF2B5EF4-FFF2-40B4-BE49-F238E27FC236}">
                <a16:creationId xmlns:a16="http://schemas.microsoft.com/office/drawing/2014/main" id="{3168CF73-51EB-421D-B37B-B60EF7A02B7B}"/>
              </a:ext>
            </a:extLst>
          </p:cNvPr>
          <p:cNvCxnSpPr>
            <a:cxnSpLocks/>
            <a:stCxn id="7" idx="4"/>
            <a:endCxn id="10" idx="0"/>
          </p:cNvCxnSpPr>
          <p:nvPr/>
        </p:nvCxnSpPr>
        <p:spPr bwMode="auto">
          <a:xfrm>
            <a:off x="4434351" y="3728285"/>
            <a:ext cx="6368" cy="50480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32" name="直接箭头连接符 31">
            <a:extLst>
              <a:ext uri="{FF2B5EF4-FFF2-40B4-BE49-F238E27FC236}">
                <a16:creationId xmlns:a16="http://schemas.microsoft.com/office/drawing/2014/main" id="{E24C20C0-D45C-4ED4-8A41-C2B0A8150E08}"/>
              </a:ext>
            </a:extLst>
          </p:cNvPr>
          <p:cNvCxnSpPr>
            <a:cxnSpLocks/>
            <a:stCxn id="8" idx="4"/>
            <a:endCxn id="11" idx="0"/>
          </p:cNvCxnSpPr>
          <p:nvPr/>
        </p:nvCxnSpPr>
        <p:spPr bwMode="auto">
          <a:xfrm flipH="1">
            <a:off x="2512204" y="3728285"/>
            <a:ext cx="187588" cy="50480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35" name="直接箭头连接符 34">
            <a:extLst>
              <a:ext uri="{FF2B5EF4-FFF2-40B4-BE49-F238E27FC236}">
                <a16:creationId xmlns:a16="http://schemas.microsoft.com/office/drawing/2014/main" id="{54DB146C-6526-4976-ADA6-1365D72B4C7F}"/>
              </a:ext>
            </a:extLst>
          </p:cNvPr>
          <p:cNvCxnSpPr>
            <a:cxnSpLocks/>
            <a:stCxn id="9" idx="4"/>
            <a:endCxn id="12" idx="0"/>
          </p:cNvCxnSpPr>
          <p:nvPr/>
        </p:nvCxnSpPr>
        <p:spPr bwMode="auto">
          <a:xfrm>
            <a:off x="6300192" y="3728285"/>
            <a:ext cx="187588" cy="504800"/>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36" name="直接箭头连接符 35">
            <a:extLst>
              <a:ext uri="{FF2B5EF4-FFF2-40B4-BE49-F238E27FC236}">
                <a16:creationId xmlns:a16="http://schemas.microsoft.com/office/drawing/2014/main" id="{7806C2C0-DD12-40C2-B2B6-52852C067B46}"/>
              </a:ext>
            </a:extLst>
          </p:cNvPr>
          <p:cNvCxnSpPr>
            <a:cxnSpLocks/>
            <a:stCxn id="11" idx="3"/>
            <a:endCxn id="14" idx="0"/>
          </p:cNvCxnSpPr>
          <p:nvPr/>
        </p:nvCxnSpPr>
        <p:spPr bwMode="auto">
          <a:xfrm flipH="1">
            <a:off x="820880" y="4602496"/>
            <a:ext cx="1049505" cy="850735"/>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39" name="直接箭头连接符 38">
            <a:extLst>
              <a:ext uri="{FF2B5EF4-FFF2-40B4-BE49-F238E27FC236}">
                <a16:creationId xmlns:a16="http://schemas.microsoft.com/office/drawing/2014/main" id="{2F38CFDC-C411-4875-96B2-5F22310CDA32}"/>
              </a:ext>
            </a:extLst>
          </p:cNvPr>
          <p:cNvCxnSpPr>
            <a:cxnSpLocks/>
            <a:stCxn id="11" idx="4"/>
            <a:endCxn id="13" idx="0"/>
          </p:cNvCxnSpPr>
          <p:nvPr/>
        </p:nvCxnSpPr>
        <p:spPr bwMode="auto">
          <a:xfrm flipH="1">
            <a:off x="2324615" y="4665877"/>
            <a:ext cx="187589" cy="787354"/>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42" name="直接箭头连接符 41">
            <a:extLst>
              <a:ext uri="{FF2B5EF4-FFF2-40B4-BE49-F238E27FC236}">
                <a16:creationId xmlns:a16="http://schemas.microsoft.com/office/drawing/2014/main" id="{0DFF124E-4334-45FD-97BF-AF2D636D1899}"/>
              </a:ext>
            </a:extLst>
          </p:cNvPr>
          <p:cNvCxnSpPr>
            <a:cxnSpLocks/>
            <a:stCxn id="10" idx="4"/>
            <a:endCxn id="15" idx="0"/>
          </p:cNvCxnSpPr>
          <p:nvPr/>
        </p:nvCxnSpPr>
        <p:spPr bwMode="auto">
          <a:xfrm flipH="1">
            <a:off x="3828350" y="4665877"/>
            <a:ext cx="612369" cy="787354"/>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45" name="直接箭头连接符 44">
            <a:extLst>
              <a:ext uri="{FF2B5EF4-FFF2-40B4-BE49-F238E27FC236}">
                <a16:creationId xmlns:a16="http://schemas.microsoft.com/office/drawing/2014/main" id="{0158ACD3-1F5D-4943-96CD-E485584EF6A8}"/>
              </a:ext>
            </a:extLst>
          </p:cNvPr>
          <p:cNvCxnSpPr>
            <a:cxnSpLocks/>
            <a:stCxn id="10" idx="4"/>
            <a:endCxn id="17" idx="0"/>
          </p:cNvCxnSpPr>
          <p:nvPr/>
        </p:nvCxnSpPr>
        <p:spPr bwMode="auto">
          <a:xfrm>
            <a:off x="4440719" y="4665877"/>
            <a:ext cx="891366" cy="787354"/>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48" name="直接箭头连接符 47">
            <a:extLst>
              <a:ext uri="{FF2B5EF4-FFF2-40B4-BE49-F238E27FC236}">
                <a16:creationId xmlns:a16="http://schemas.microsoft.com/office/drawing/2014/main" id="{DDE615BB-D7EF-4792-B16B-8F60E5F85DA0}"/>
              </a:ext>
            </a:extLst>
          </p:cNvPr>
          <p:cNvCxnSpPr>
            <a:cxnSpLocks/>
            <a:stCxn id="12" idx="4"/>
            <a:endCxn id="16" idx="0"/>
          </p:cNvCxnSpPr>
          <p:nvPr/>
        </p:nvCxnSpPr>
        <p:spPr bwMode="auto">
          <a:xfrm>
            <a:off x="6487780" y="4665877"/>
            <a:ext cx="348040" cy="787354"/>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51" name="直接箭头连接符 50">
            <a:extLst>
              <a:ext uri="{FF2B5EF4-FFF2-40B4-BE49-F238E27FC236}">
                <a16:creationId xmlns:a16="http://schemas.microsoft.com/office/drawing/2014/main" id="{48884618-DFD5-4648-A3AF-34760DEFB04A}"/>
              </a:ext>
            </a:extLst>
          </p:cNvPr>
          <p:cNvCxnSpPr>
            <a:cxnSpLocks/>
            <a:stCxn id="12" idx="5"/>
            <a:endCxn id="18" idx="0"/>
          </p:cNvCxnSpPr>
          <p:nvPr/>
        </p:nvCxnSpPr>
        <p:spPr bwMode="auto">
          <a:xfrm>
            <a:off x="7231433" y="4602496"/>
            <a:ext cx="1108120" cy="850735"/>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6565331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412875"/>
            <a:ext cx="5560821" cy="4608513"/>
          </a:xfrm>
        </p:spPr>
        <p:txBody>
          <a:bodyPr/>
          <a:lstStyle/>
          <a:p>
            <a:pPr marL="0" indent="0">
              <a:buNone/>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pglist_data</a:t>
            </a:r>
            <a:r>
              <a:rPr lang="en-US" altLang="zh-CN" sz="2000" dirty="0"/>
              <a:t> {</a:t>
            </a:r>
          </a:p>
          <a:p>
            <a:pPr marL="0" indent="0">
              <a:buNone/>
            </a:pPr>
            <a:r>
              <a:rPr lang="en-US" altLang="zh-CN" sz="1800" dirty="0"/>
              <a:t>    </a:t>
            </a:r>
            <a:r>
              <a:rPr lang="en-US" altLang="zh-CN" sz="1800" dirty="0" err="1"/>
              <a:t>zone_t</a:t>
            </a:r>
            <a:r>
              <a:rPr lang="en-US" altLang="zh-CN" sz="1800" dirty="0"/>
              <a:t> </a:t>
            </a:r>
            <a:r>
              <a:rPr lang="en-US" altLang="zh-CN" sz="1800" dirty="0" err="1">
                <a:solidFill>
                  <a:srgbClr val="C00000"/>
                </a:solidFill>
              </a:rPr>
              <a:t>node_zones</a:t>
            </a:r>
            <a:r>
              <a:rPr lang="en-US" altLang="zh-CN" sz="1800" dirty="0"/>
              <a:t>[MAX_NR_ZONES];</a:t>
            </a:r>
          </a:p>
          <a:p>
            <a:pPr marL="0" indent="0">
              <a:buNone/>
            </a:pPr>
            <a:r>
              <a:rPr lang="en-US" altLang="zh-CN" sz="1800" dirty="0"/>
              <a:t>    </a:t>
            </a:r>
            <a:r>
              <a:rPr lang="en-US" altLang="zh-CN" sz="1800" dirty="0" err="1"/>
              <a:t>zonelist_t</a:t>
            </a:r>
            <a:r>
              <a:rPr lang="en-US" altLang="zh-CN" sz="1800" dirty="0"/>
              <a:t> </a:t>
            </a:r>
            <a:r>
              <a:rPr lang="en-US" altLang="zh-CN" sz="1800" dirty="0" err="1">
                <a:solidFill>
                  <a:srgbClr val="C00000"/>
                </a:solidFill>
              </a:rPr>
              <a:t>node_zonelists</a:t>
            </a:r>
            <a:r>
              <a:rPr lang="en-US" altLang="zh-CN" sz="1800" dirty="0"/>
              <a:t>[GFP_ZONEMASK+1];</a:t>
            </a:r>
          </a:p>
          <a:p>
            <a:pPr marL="0" indent="0">
              <a:buNone/>
            </a:pPr>
            <a:r>
              <a:rPr lang="en-US" altLang="zh-CN" sz="1800" dirty="0"/>
              <a:t>    </a:t>
            </a:r>
            <a:r>
              <a:rPr lang="en-US" altLang="zh-CN" sz="1800" dirty="0" err="1"/>
              <a:t>int</a:t>
            </a:r>
            <a:r>
              <a:rPr lang="en-US" altLang="zh-CN" sz="1800" dirty="0"/>
              <a:t> </a:t>
            </a:r>
            <a:r>
              <a:rPr lang="en-US" altLang="zh-CN" sz="1800" dirty="0" err="1">
                <a:solidFill>
                  <a:srgbClr val="C00000"/>
                </a:solidFill>
              </a:rPr>
              <a:t>nr_zones</a:t>
            </a:r>
            <a:r>
              <a:rPr lang="en-US" altLang="zh-CN" sz="1800" dirty="0"/>
              <a:t>;</a:t>
            </a:r>
          </a:p>
          <a:p>
            <a:pPr marL="0" indent="0">
              <a:buNone/>
            </a:pPr>
            <a:r>
              <a:rPr lang="en-US" altLang="zh-CN" sz="1800" dirty="0"/>
              <a:t>    </a:t>
            </a:r>
            <a:r>
              <a:rPr lang="en-US" altLang="zh-CN" sz="1800" dirty="0" err="1"/>
              <a:t>struct</a:t>
            </a:r>
            <a:r>
              <a:rPr lang="en-US" altLang="zh-CN" sz="1800" dirty="0"/>
              <a:t> page *</a:t>
            </a:r>
            <a:r>
              <a:rPr lang="en-US" altLang="zh-CN" sz="1800" dirty="0" err="1">
                <a:solidFill>
                  <a:srgbClr val="C00000"/>
                </a:solidFill>
              </a:rPr>
              <a:t>node_mem_map</a:t>
            </a:r>
            <a:r>
              <a:rPr lang="en-US" altLang="zh-CN" sz="1800" dirty="0">
                <a:solidFill>
                  <a:srgbClr val="C00000"/>
                </a:solidFill>
              </a:rPr>
              <a:t>;</a:t>
            </a:r>
          </a:p>
          <a:p>
            <a:pPr marL="0" indent="0">
              <a:buNone/>
            </a:pPr>
            <a:r>
              <a:rPr lang="en-US" altLang="zh-CN" sz="1800" dirty="0"/>
              <a:t>    unsigned long *</a:t>
            </a:r>
            <a:r>
              <a:rPr lang="en-US" altLang="zh-CN" sz="1800" dirty="0" err="1">
                <a:solidFill>
                  <a:srgbClr val="C00000"/>
                </a:solidFill>
              </a:rPr>
              <a:t>valid_addr_bitmap</a:t>
            </a:r>
            <a:r>
              <a:rPr lang="en-US" altLang="zh-CN" sz="1800" dirty="0">
                <a:solidFill>
                  <a:srgbClr val="C00000"/>
                </a:solidFill>
              </a:rPr>
              <a:t>;</a:t>
            </a:r>
          </a:p>
          <a:p>
            <a:pPr marL="0" indent="0">
              <a:buNone/>
            </a:pPr>
            <a:r>
              <a:rPr lang="en-US" altLang="zh-CN" sz="1800" dirty="0">
                <a:solidFill>
                  <a:srgbClr val="C00000"/>
                </a:solidFill>
              </a:rPr>
              <a:t>    </a:t>
            </a:r>
            <a:r>
              <a:rPr lang="en-US" altLang="zh-CN" sz="1800" dirty="0" err="1"/>
              <a:t>struct</a:t>
            </a:r>
            <a:r>
              <a:rPr lang="en-US" altLang="zh-CN" sz="1800" dirty="0"/>
              <a:t> </a:t>
            </a:r>
            <a:r>
              <a:rPr lang="en-US" altLang="zh-CN" sz="1800" dirty="0" err="1"/>
              <a:t>bootmem_data</a:t>
            </a:r>
            <a:r>
              <a:rPr lang="en-US" altLang="zh-CN" sz="1800" dirty="0"/>
              <a:t> *</a:t>
            </a:r>
            <a:r>
              <a:rPr lang="en-US" altLang="zh-CN" sz="1800" dirty="0" err="1">
                <a:solidFill>
                  <a:srgbClr val="C00000"/>
                </a:solidFill>
              </a:rPr>
              <a:t>bdata</a:t>
            </a:r>
            <a:r>
              <a:rPr lang="en-US" altLang="zh-CN" sz="1800" dirty="0">
                <a:solidFill>
                  <a:srgbClr val="C00000"/>
                </a:solidFill>
              </a:rPr>
              <a:t>;</a:t>
            </a:r>
          </a:p>
          <a:p>
            <a:pPr marL="0" indent="0">
              <a:buNone/>
            </a:pPr>
            <a:r>
              <a:rPr lang="en-US" altLang="zh-CN" sz="1800" dirty="0"/>
              <a:t>    unsigned long </a:t>
            </a:r>
            <a:r>
              <a:rPr lang="en-US" altLang="zh-CN" sz="1800" dirty="0" err="1">
                <a:solidFill>
                  <a:srgbClr val="C00000"/>
                </a:solidFill>
              </a:rPr>
              <a:t>node_start_paddr</a:t>
            </a:r>
            <a:r>
              <a:rPr lang="en-US" altLang="zh-CN" sz="1800" dirty="0">
                <a:solidFill>
                  <a:srgbClr val="C00000"/>
                </a:solidFill>
              </a:rPr>
              <a:t>;</a:t>
            </a:r>
          </a:p>
          <a:p>
            <a:pPr marL="0" indent="0">
              <a:buNone/>
            </a:pPr>
            <a:r>
              <a:rPr lang="en-US" altLang="zh-CN" sz="1800" dirty="0"/>
              <a:t>    unsigned long </a:t>
            </a:r>
            <a:r>
              <a:rPr lang="en-US" altLang="zh-CN" sz="1800" dirty="0" err="1">
                <a:solidFill>
                  <a:srgbClr val="C00000"/>
                </a:solidFill>
              </a:rPr>
              <a:t>node_start_mapnr</a:t>
            </a:r>
            <a:r>
              <a:rPr lang="en-US" altLang="zh-CN" sz="1800" dirty="0">
                <a:solidFill>
                  <a:srgbClr val="C00000"/>
                </a:solidFill>
              </a:rPr>
              <a:t>;</a:t>
            </a:r>
          </a:p>
          <a:p>
            <a:pPr marL="0" indent="0">
              <a:buNone/>
            </a:pPr>
            <a:r>
              <a:rPr lang="en-US" altLang="zh-CN" sz="1800" dirty="0"/>
              <a:t>    unsigned long </a:t>
            </a:r>
            <a:r>
              <a:rPr lang="en-US" altLang="zh-CN" sz="1800" dirty="0" err="1">
                <a:solidFill>
                  <a:srgbClr val="C00000"/>
                </a:solidFill>
              </a:rPr>
              <a:t>node_size</a:t>
            </a:r>
            <a:r>
              <a:rPr lang="en-US" altLang="zh-CN" sz="1800" dirty="0">
                <a:solidFill>
                  <a:srgbClr val="C00000"/>
                </a:solidFill>
              </a:rPr>
              <a:t>;</a:t>
            </a:r>
          </a:p>
          <a:p>
            <a:pPr marL="0" indent="0">
              <a:buNone/>
            </a:pPr>
            <a:r>
              <a:rPr lang="en-US" altLang="zh-CN" sz="1800" dirty="0"/>
              <a:t>    </a:t>
            </a:r>
            <a:r>
              <a:rPr lang="en-US" altLang="zh-CN" sz="1800" dirty="0" err="1"/>
              <a:t>int</a:t>
            </a:r>
            <a:r>
              <a:rPr lang="en-US" altLang="zh-CN" sz="1800" dirty="0"/>
              <a:t> </a:t>
            </a:r>
            <a:r>
              <a:rPr lang="en-US" altLang="zh-CN" sz="1800" dirty="0" err="1">
                <a:solidFill>
                  <a:srgbClr val="C00000"/>
                </a:solidFill>
              </a:rPr>
              <a:t>node_id</a:t>
            </a:r>
            <a:r>
              <a:rPr lang="en-US" altLang="zh-CN" sz="1800" dirty="0">
                <a:solidFill>
                  <a:srgbClr val="C00000"/>
                </a:solidFill>
              </a:rPr>
              <a:t>;</a:t>
            </a:r>
          </a:p>
          <a:p>
            <a:pPr marL="0" indent="0">
              <a:buNone/>
            </a:pPr>
            <a:r>
              <a:rPr lang="en-US" altLang="zh-CN" sz="1800" dirty="0"/>
              <a:t>    </a:t>
            </a:r>
            <a:r>
              <a:rPr lang="en-US" altLang="zh-CN" sz="1800" dirty="0" err="1"/>
              <a:t>struct</a:t>
            </a:r>
            <a:r>
              <a:rPr lang="en-US" altLang="zh-CN" sz="1800" dirty="0"/>
              <a:t> </a:t>
            </a:r>
            <a:r>
              <a:rPr lang="en-US" altLang="zh-CN" sz="1800" dirty="0" err="1"/>
              <a:t>pglist_data</a:t>
            </a:r>
            <a:r>
              <a:rPr lang="en-US" altLang="zh-CN" sz="1800" dirty="0"/>
              <a:t> *</a:t>
            </a:r>
            <a:r>
              <a:rPr lang="en-US" altLang="zh-CN" sz="1800" dirty="0" err="1">
                <a:solidFill>
                  <a:srgbClr val="C00000"/>
                </a:solidFill>
              </a:rPr>
              <a:t>node_next</a:t>
            </a:r>
            <a:r>
              <a:rPr lang="en-US" altLang="zh-CN" sz="1800" dirty="0">
                <a:solidFill>
                  <a:srgbClr val="C00000"/>
                </a:solidFill>
              </a:rPr>
              <a:t>;</a:t>
            </a:r>
          </a:p>
          <a:p>
            <a:pPr marL="0" indent="0">
              <a:buNone/>
            </a:pPr>
            <a:r>
              <a:rPr lang="en-US" altLang="zh-CN" sz="2000" dirty="0"/>
              <a:t>} </a:t>
            </a:r>
            <a:r>
              <a:rPr lang="en-US" altLang="zh-CN" sz="2000" dirty="0" err="1"/>
              <a:t>pg_data_t</a:t>
            </a:r>
            <a:r>
              <a:rPr lang="en-US" altLang="zh-CN" sz="2000" dirty="0"/>
              <a:t>; </a:t>
            </a:r>
          </a:p>
          <a:p>
            <a:pPr marL="0" indent="0">
              <a:buNone/>
            </a:pPr>
            <a:endParaRPr lang="zh-CN" altLang="en-US" sz="1800" dirty="0"/>
          </a:p>
        </p:txBody>
      </p:sp>
      <p:sp>
        <p:nvSpPr>
          <p:cNvPr id="2" name="标题 1"/>
          <p:cNvSpPr>
            <a:spLocks noGrp="1"/>
          </p:cNvSpPr>
          <p:nvPr>
            <p:ph type="title"/>
          </p:nvPr>
        </p:nvSpPr>
        <p:spPr/>
        <p:txBody>
          <a:bodyPr/>
          <a:lstStyle/>
          <a:p>
            <a:r>
              <a:rPr lang="zh-CN" altLang="en-US" dirty="0"/>
              <a:t>节点数据结构</a:t>
            </a:r>
          </a:p>
        </p:txBody>
      </p:sp>
      <p:sp>
        <p:nvSpPr>
          <p:cNvPr id="4" name="TextBox 3"/>
          <p:cNvSpPr txBox="1"/>
          <p:nvPr/>
        </p:nvSpPr>
        <p:spPr>
          <a:xfrm>
            <a:off x="6228184" y="1700808"/>
            <a:ext cx="2664296" cy="369332"/>
          </a:xfrm>
          <a:prstGeom prst="rect">
            <a:avLst/>
          </a:prstGeom>
          <a:noFill/>
        </p:spPr>
        <p:txBody>
          <a:bodyPr wrap="square" rtlCol="0">
            <a:spAutoFit/>
          </a:bodyPr>
          <a:lstStyle/>
          <a:p>
            <a:r>
              <a:rPr lang="zh-CN" altLang="en-US" sz="1800" dirty="0"/>
              <a:t>这个节点包括的管理区</a:t>
            </a:r>
          </a:p>
        </p:txBody>
      </p:sp>
      <p:cxnSp>
        <p:nvCxnSpPr>
          <p:cNvPr id="6" name="直接箭头连接符 5"/>
          <p:cNvCxnSpPr/>
          <p:nvPr/>
        </p:nvCxnSpPr>
        <p:spPr bwMode="auto">
          <a:xfrm>
            <a:off x="5436096" y="1885474"/>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3">
            <a:extLst>
              <a:ext uri="{FF2B5EF4-FFF2-40B4-BE49-F238E27FC236}">
                <a16:creationId xmlns:a16="http://schemas.microsoft.com/office/drawing/2014/main" id="{74D82166-653D-4352-8BA9-94975A8D9992}"/>
              </a:ext>
            </a:extLst>
          </p:cNvPr>
          <p:cNvSpPr txBox="1"/>
          <p:nvPr/>
        </p:nvSpPr>
        <p:spPr>
          <a:xfrm>
            <a:off x="3851920" y="2528652"/>
            <a:ext cx="3456384" cy="369332"/>
          </a:xfrm>
          <a:prstGeom prst="rect">
            <a:avLst/>
          </a:prstGeom>
          <a:noFill/>
        </p:spPr>
        <p:txBody>
          <a:bodyPr wrap="square" rtlCol="0">
            <a:spAutoFit/>
          </a:bodyPr>
          <a:lstStyle/>
          <a:p>
            <a:r>
              <a:rPr lang="zh-CN" altLang="en-US" sz="1800" dirty="0"/>
              <a:t>这个节点包括的管理区的个数</a:t>
            </a:r>
          </a:p>
        </p:txBody>
      </p:sp>
      <p:cxnSp>
        <p:nvCxnSpPr>
          <p:cNvPr id="8" name="直接箭头连接符 7">
            <a:extLst>
              <a:ext uri="{FF2B5EF4-FFF2-40B4-BE49-F238E27FC236}">
                <a16:creationId xmlns:a16="http://schemas.microsoft.com/office/drawing/2014/main" id="{229870A9-1AF7-4B9E-BF06-2ABAD997148E}"/>
              </a:ext>
            </a:extLst>
          </p:cNvPr>
          <p:cNvCxnSpPr/>
          <p:nvPr/>
        </p:nvCxnSpPr>
        <p:spPr bwMode="auto">
          <a:xfrm>
            <a:off x="2907713" y="2713318"/>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3">
            <a:extLst>
              <a:ext uri="{FF2B5EF4-FFF2-40B4-BE49-F238E27FC236}">
                <a16:creationId xmlns:a16="http://schemas.microsoft.com/office/drawing/2014/main" id="{0B70D255-E51D-45EC-87D8-DB4909611820}"/>
              </a:ext>
            </a:extLst>
          </p:cNvPr>
          <p:cNvSpPr txBox="1"/>
          <p:nvPr/>
        </p:nvSpPr>
        <p:spPr>
          <a:xfrm>
            <a:off x="5228492" y="2967061"/>
            <a:ext cx="3456384" cy="646331"/>
          </a:xfrm>
          <a:prstGeom prst="rect">
            <a:avLst/>
          </a:prstGeom>
          <a:noFill/>
        </p:spPr>
        <p:txBody>
          <a:bodyPr wrap="square" rtlCol="0">
            <a:spAutoFit/>
          </a:bodyPr>
          <a:lstStyle/>
          <a:p>
            <a:r>
              <a:rPr lang="zh-CN" altLang="en-US" sz="1800" dirty="0"/>
              <a:t>指向该节点的第一个物理页的</a:t>
            </a:r>
            <a:r>
              <a:rPr lang="en-US" altLang="zh-CN" sz="1800" dirty="0" err="1"/>
              <a:t>struct</a:t>
            </a:r>
            <a:r>
              <a:rPr lang="en-US" altLang="zh-CN" sz="1800" dirty="0"/>
              <a:t> page</a:t>
            </a:r>
            <a:r>
              <a:rPr lang="zh-CN" altLang="en-US" sz="1800" dirty="0"/>
              <a:t>描述符</a:t>
            </a:r>
          </a:p>
        </p:txBody>
      </p:sp>
      <p:cxnSp>
        <p:nvCxnSpPr>
          <p:cNvPr id="11" name="直接箭头连接符 10">
            <a:extLst>
              <a:ext uri="{FF2B5EF4-FFF2-40B4-BE49-F238E27FC236}">
                <a16:creationId xmlns:a16="http://schemas.microsoft.com/office/drawing/2014/main" id="{83C7E7E8-6A42-4427-A2E8-85F0C584F965}"/>
              </a:ext>
            </a:extLst>
          </p:cNvPr>
          <p:cNvCxnSpPr/>
          <p:nvPr/>
        </p:nvCxnSpPr>
        <p:spPr bwMode="auto">
          <a:xfrm>
            <a:off x="4149174" y="3068960"/>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3">
            <a:extLst>
              <a:ext uri="{FF2B5EF4-FFF2-40B4-BE49-F238E27FC236}">
                <a16:creationId xmlns:a16="http://schemas.microsoft.com/office/drawing/2014/main" id="{7E06141F-6B69-4900-85F5-5613BD5E5B1D}"/>
              </a:ext>
            </a:extLst>
          </p:cNvPr>
          <p:cNvSpPr txBox="1"/>
          <p:nvPr/>
        </p:nvSpPr>
        <p:spPr>
          <a:xfrm>
            <a:off x="5210255" y="4013761"/>
            <a:ext cx="3456384" cy="369332"/>
          </a:xfrm>
          <a:prstGeom prst="rect">
            <a:avLst/>
          </a:prstGeom>
          <a:noFill/>
        </p:spPr>
        <p:txBody>
          <a:bodyPr wrap="square" rtlCol="0">
            <a:spAutoFit/>
          </a:bodyPr>
          <a:lstStyle/>
          <a:p>
            <a:r>
              <a:rPr lang="zh-CN" altLang="en-US" sz="1800" dirty="0"/>
              <a:t>该节点的起始物理地址</a:t>
            </a:r>
          </a:p>
        </p:txBody>
      </p:sp>
      <p:cxnSp>
        <p:nvCxnSpPr>
          <p:cNvPr id="14" name="直接箭头连接符 13">
            <a:extLst>
              <a:ext uri="{FF2B5EF4-FFF2-40B4-BE49-F238E27FC236}">
                <a16:creationId xmlns:a16="http://schemas.microsoft.com/office/drawing/2014/main" id="{0BE029D5-8993-4148-8BDC-75E3C1A58FC5}"/>
              </a:ext>
            </a:extLst>
          </p:cNvPr>
          <p:cNvCxnSpPr/>
          <p:nvPr/>
        </p:nvCxnSpPr>
        <p:spPr bwMode="auto">
          <a:xfrm>
            <a:off x="4254488" y="4198427"/>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3">
            <a:extLst>
              <a:ext uri="{FF2B5EF4-FFF2-40B4-BE49-F238E27FC236}">
                <a16:creationId xmlns:a16="http://schemas.microsoft.com/office/drawing/2014/main" id="{51A6859C-0C31-43C7-854B-1CEAB1AA41EB}"/>
              </a:ext>
            </a:extLst>
          </p:cNvPr>
          <p:cNvSpPr txBox="1"/>
          <p:nvPr/>
        </p:nvSpPr>
        <p:spPr>
          <a:xfrm>
            <a:off x="5238144" y="4436461"/>
            <a:ext cx="3456384" cy="646331"/>
          </a:xfrm>
          <a:prstGeom prst="rect">
            <a:avLst/>
          </a:prstGeom>
          <a:noFill/>
        </p:spPr>
        <p:txBody>
          <a:bodyPr wrap="square" rtlCol="0">
            <a:spAutoFit/>
          </a:bodyPr>
          <a:lstStyle/>
          <a:p>
            <a:r>
              <a:rPr lang="zh-CN" altLang="en-US" sz="1800" dirty="0"/>
              <a:t>该节点的第一个物理页描述符在全局数组</a:t>
            </a:r>
            <a:r>
              <a:rPr lang="en-US" altLang="zh-CN" sz="1800" dirty="0" err="1"/>
              <a:t>mem_map</a:t>
            </a:r>
            <a:r>
              <a:rPr lang="zh-CN" altLang="en-US" sz="1800" dirty="0"/>
              <a:t>中的索引号</a:t>
            </a:r>
          </a:p>
        </p:txBody>
      </p:sp>
      <p:cxnSp>
        <p:nvCxnSpPr>
          <p:cNvPr id="17" name="直接箭头连接符 16">
            <a:extLst>
              <a:ext uri="{FF2B5EF4-FFF2-40B4-BE49-F238E27FC236}">
                <a16:creationId xmlns:a16="http://schemas.microsoft.com/office/drawing/2014/main" id="{234D40DE-FBCD-461A-9BC9-171063B284D1}"/>
              </a:ext>
            </a:extLst>
          </p:cNvPr>
          <p:cNvCxnSpPr/>
          <p:nvPr/>
        </p:nvCxnSpPr>
        <p:spPr bwMode="auto">
          <a:xfrm>
            <a:off x="4247964" y="4581128"/>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3">
            <a:extLst>
              <a:ext uri="{FF2B5EF4-FFF2-40B4-BE49-F238E27FC236}">
                <a16:creationId xmlns:a16="http://schemas.microsoft.com/office/drawing/2014/main" id="{0F673204-F61C-4793-9142-C83D41B9CC3D}"/>
              </a:ext>
            </a:extLst>
          </p:cNvPr>
          <p:cNvSpPr txBox="1"/>
          <p:nvPr/>
        </p:nvSpPr>
        <p:spPr>
          <a:xfrm>
            <a:off x="4149174" y="5114199"/>
            <a:ext cx="3456384" cy="369332"/>
          </a:xfrm>
          <a:prstGeom prst="rect">
            <a:avLst/>
          </a:prstGeom>
          <a:noFill/>
        </p:spPr>
        <p:txBody>
          <a:bodyPr wrap="square" rtlCol="0">
            <a:spAutoFit/>
          </a:bodyPr>
          <a:lstStyle/>
          <a:p>
            <a:r>
              <a:rPr lang="zh-CN" altLang="en-US" sz="1800" dirty="0"/>
              <a:t>该节点的物理页的总数</a:t>
            </a:r>
          </a:p>
        </p:txBody>
      </p:sp>
      <p:cxnSp>
        <p:nvCxnSpPr>
          <p:cNvPr id="20" name="直接箭头连接符 19">
            <a:extLst>
              <a:ext uri="{FF2B5EF4-FFF2-40B4-BE49-F238E27FC236}">
                <a16:creationId xmlns:a16="http://schemas.microsoft.com/office/drawing/2014/main" id="{956EB4BA-25BA-41B4-91DC-957EE66F5B26}"/>
              </a:ext>
            </a:extLst>
          </p:cNvPr>
          <p:cNvCxnSpPr/>
          <p:nvPr/>
        </p:nvCxnSpPr>
        <p:spPr bwMode="auto">
          <a:xfrm>
            <a:off x="3365330" y="4851059"/>
            <a:ext cx="638724" cy="40943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3">
            <a:extLst>
              <a:ext uri="{FF2B5EF4-FFF2-40B4-BE49-F238E27FC236}">
                <a16:creationId xmlns:a16="http://schemas.microsoft.com/office/drawing/2014/main" id="{F38F0C25-DBE3-495A-9896-8EF46CD5CD3A}"/>
              </a:ext>
            </a:extLst>
          </p:cNvPr>
          <p:cNvSpPr txBox="1"/>
          <p:nvPr/>
        </p:nvSpPr>
        <p:spPr>
          <a:xfrm>
            <a:off x="4797246" y="5474910"/>
            <a:ext cx="3456384" cy="369332"/>
          </a:xfrm>
          <a:prstGeom prst="rect">
            <a:avLst/>
          </a:prstGeom>
          <a:noFill/>
        </p:spPr>
        <p:txBody>
          <a:bodyPr wrap="square" rtlCol="0">
            <a:spAutoFit/>
          </a:bodyPr>
          <a:lstStyle/>
          <a:p>
            <a:r>
              <a:rPr lang="zh-CN" altLang="en-US" sz="1800" dirty="0"/>
              <a:t>指向下一个节点</a:t>
            </a:r>
          </a:p>
        </p:txBody>
      </p:sp>
      <p:cxnSp>
        <p:nvCxnSpPr>
          <p:cNvPr id="25" name="直接箭头连接符 24">
            <a:extLst>
              <a:ext uri="{FF2B5EF4-FFF2-40B4-BE49-F238E27FC236}">
                <a16:creationId xmlns:a16="http://schemas.microsoft.com/office/drawing/2014/main" id="{D03BD3A4-ACBD-4C80-87B4-9D3AF54C3CA2}"/>
              </a:ext>
            </a:extLst>
          </p:cNvPr>
          <p:cNvCxnSpPr/>
          <p:nvPr/>
        </p:nvCxnSpPr>
        <p:spPr bwMode="auto">
          <a:xfrm>
            <a:off x="3922216" y="5589240"/>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9604064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692696"/>
            <a:ext cx="6115069" cy="5256584"/>
          </a:xfrm>
        </p:spPr>
        <p:txBody>
          <a:bodyPr/>
          <a:lstStyle/>
          <a:p>
            <a:pPr marL="0" indent="0">
              <a:buNone/>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zone_struct</a:t>
            </a:r>
            <a:r>
              <a:rPr lang="en-US" altLang="zh-CN" sz="2000" dirty="0"/>
              <a:t> {</a:t>
            </a:r>
          </a:p>
          <a:p>
            <a:pPr marL="0" indent="0">
              <a:buNone/>
            </a:pPr>
            <a:r>
              <a:rPr lang="en-US" altLang="zh-CN" sz="1800" dirty="0"/>
              <a:t>    </a:t>
            </a:r>
            <a:r>
              <a:rPr lang="en-US" altLang="zh-CN" sz="1800" dirty="0" err="1"/>
              <a:t>spinlock_t</a:t>
            </a:r>
            <a:r>
              <a:rPr lang="en-US" altLang="zh-CN" sz="1800" dirty="0"/>
              <a:t> </a:t>
            </a:r>
            <a:r>
              <a:rPr lang="en-US" altLang="zh-CN" sz="1800" dirty="0">
                <a:solidFill>
                  <a:srgbClr val="C00000"/>
                </a:solidFill>
              </a:rPr>
              <a:t>lock</a:t>
            </a:r>
            <a:r>
              <a:rPr lang="en-US" altLang="zh-CN" sz="1800" dirty="0"/>
              <a:t>;</a:t>
            </a:r>
          </a:p>
          <a:p>
            <a:pPr marL="0" indent="0">
              <a:buNone/>
            </a:pPr>
            <a:r>
              <a:rPr lang="en-US" altLang="zh-CN" sz="1800" dirty="0"/>
              <a:t>    unsigned long </a:t>
            </a:r>
            <a:r>
              <a:rPr lang="en-US" altLang="zh-CN" sz="1800" dirty="0" err="1">
                <a:solidFill>
                  <a:srgbClr val="C00000"/>
                </a:solidFill>
              </a:rPr>
              <a:t>free_pages</a:t>
            </a:r>
            <a:r>
              <a:rPr lang="en-US" altLang="zh-CN" sz="1800" dirty="0">
                <a:solidFill>
                  <a:srgbClr val="C00000"/>
                </a:solidFill>
              </a:rPr>
              <a:t>;</a:t>
            </a:r>
          </a:p>
          <a:p>
            <a:pPr marL="0" indent="0">
              <a:buNone/>
            </a:pPr>
            <a:r>
              <a:rPr lang="en-US" altLang="zh-CN" sz="1800" dirty="0"/>
              <a:t>    unsigned long </a:t>
            </a:r>
            <a:r>
              <a:rPr lang="en-US" altLang="zh-CN" sz="1800" dirty="0" err="1">
                <a:solidFill>
                  <a:srgbClr val="C00000"/>
                </a:solidFill>
              </a:rPr>
              <a:t>pages_min</a:t>
            </a:r>
            <a:r>
              <a:rPr lang="en-US" altLang="zh-CN" sz="1800" dirty="0">
                <a:solidFill>
                  <a:srgbClr val="C00000"/>
                </a:solidFill>
              </a:rPr>
              <a:t>, </a:t>
            </a:r>
            <a:r>
              <a:rPr lang="en-US" altLang="zh-CN" sz="1800" dirty="0" err="1">
                <a:solidFill>
                  <a:srgbClr val="C00000"/>
                </a:solidFill>
              </a:rPr>
              <a:t>pages_low</a:t>
            </a:r>
            <a:r>
              <a:rPr lang="en-US" altLang="zh-CN" sz="1800" dirty="0">
                <a:solidFill>
                  <a:srgbClr val="C00000"/>
                </a:solidFill>
              </a:rPr>
              <a:t>, </a:t>
            </a:r>
            <a:r>
              <a:rPr lang="en-US" altLang="zh-CN" sz="1800" dirty="0" err="1">
                <a:solidFill>
                  <a:srgbClr val="C00000"/>
                </a:solidFill>
              </a:rPr>
              <a:t>pages_high</a:t>
            </a:r>
            <a:r>
              <a:rPr lang="en-US" altLang="zh-CN" sz="1800" dirty="0">
                <a:solidFill>
                  <a:srgbClr val="C00000"/>
                </a:solidFill>
              </a:rPr>
              <a:t>;</a:t>
            </a:r>
          </a:p>
          <a:p>
            <a:pPr marL="0" indent="0">
              <a:buNone/>
            </a:pPr>
            <a:r>
              <a:rPr lang="en-US" altLang="zh-CN" sz="1800" dirty="0"/>
              <a:t>    </a:t>
            </a:r>
            <a:r>
              <a:rPr lang="en-US" altLang="zh-CN" sz="1800" dirty="0" err="1"/>
              <a:t>int</a:t>
            </a:r>
            <a:r>
              <a:rPr lang="en-US" altLang="zh-CN" sz="1800" dirty="0"/>
              <a:t> </a:t>
            </a:r>
            <a:r>
              <a:rPr lang="en-US" altLang="zh-CN" sz="1800" dirty="0" err="1">
                <a:solidFill>
                  <a:srgbClr val="C00000"/>
                </a:solidFill>
              </a:rPr>
              <a:t>need_balance</a:t>
            </a:r>
            <a:r>
              <a:rPr lang="en-US" altLang="zh-CN" sz="1800" dirty="0">
                <a:solidFill>
                  <a:srgbClr val="C00000"/>
                </a:solidFill>
              </a:rPr>
              <a:t>;</a:t>
            </a:r>
          </a:p>
          <a:p>
            <a:pPr marL="0" indent="0">
              <a:buNone/>
            </a:pPr>
            <a:r>
              <a:rPr lang="en-US" altLang="zh-CN" sz="1800" dirty="0"/>
              <a:t>    </a:t>
            </a:r>
            <a:r>
              <a:rPr lang="en-US" altLang="zh-CN" sz="1800" dirty="0" err="1"/>
              <a:t>free_area_t</a:t>
            </a:r>
            <a:r>
              <a:rPr lang="en-US" altLang="zh-CN" sz="1800" dirty="0"/>
              <a:t> </a:t>
            </a:r>
            <a:r>
              <a:rPr lang="en-US" altLang="zh-CN" sz="1800" dirty="0" err="1">
                <a:solidFill>
                  <a:srgbClr val="C00000"/>
                </a:solidFill>
              </a:rPr>
              <a:t>free_area</a:t>
            </a:r>
            <a:r>
              <a:rPr lang="en-US" altLang="zh-CN" sz="1800" dirty="0"/>
              <a:t>[MAX_ORDER];</a:t>
            </a:r>
          </a:p>
          <a:p>
            <a:pPr marL="0" indent="0">
              <a:buNone/>
            </a:pPr>
            <a:r>
              <a:rPr lang="en-US" altLang="zh-CN" sz="1800" dirty="0"/>
              <a:t>    </a:t>
            </a:r>
            <a:r>
              <a:rPr lang="en-US" altLang="zh-CN" sz="1800" dirty="0" err="1"/>
              <a:t>wait_queue_head_t</a:t>
            </a:r>
            <a:r>
              <a:rPr lang="en-US" altLang="zh-CN" sz="1800" dirty="0"/>
              <a:t> * </a:t>
            </a:r>
            <a:r>
              <a:rPr lang="en-US" altLang="zh-CN" sz="1800" dirty="0" err="1">
                <a:solidFill>
                  <a:srgbClr val="C00000"/>
                </a:solidFill>
              </a:rPr>
              <a:t>wait_table</a:t>
            </a:r>
            <a:r>
              <a:rPr lang="en-US" altLang="zh-CN" sz="1800" dirty="0"/>
              <a:t>;</a:t>
            </a:r>
          </a:p>
          <a:p>
            <a:pPr marL="0" indent="0">
              <a:buNone/>
            </a:pPr>
            <a:r>
              <a:rPr lang="en-US" altLang="zh-CN" sz="1800" dirty="0"/>
              <a:t>    unsigned long </a:t>
            </a:r>
            <a:r>
              <a:rPr lang="en-US" altLang="zh-CN" sz="1800" dirty="0" err="1">
                <a:solidFill>
                  <a:srgbClr val="C00000"/>
                </a:solidFill>
              </a:rPr>
              <a:t>wait_table_size</a:t>
            </a:r>
            <a:r>
              <a:rPr lang="en-US" altLang="zh-CN" sz="1800" dirty="0">
                <a:solidFill>
                  <a:srgbClr val="C00000"/>
                </a:solidFill>
              </a:rPr>
              <a:t>;</a:t>
            </a:r>
          </a:p>
          <a:p>
            <a:pPr marL="0" indent="0">
              <a:buNone/>
            </a:pPr>
            <a:r>
              <a:rPr lang="en-US" altLang="zh-CN" sz="1800" dirty="0"/>
              <a:t>    unsigned long </a:t>
            </a:r>
            <a:r>
              <a:rPr lang="en-US" altLang="zh-CN" sz="1800" dirty="0" err="1">
                <a:solidFill>
                  <a:srgbClr val="C00000"/>
                </a:solidFill>
              </a:rPr>
              <a:t>wait_table_shift</a:t>
            </a:r>
            <a:r>
              <a:rPr lang="en-US" altLang="zh-CN" sz="1800" dirty="0">
                <a:solidFill>
                  <a:srgbClr val="C00000"/>
                </a:solidFill>
              </a:rPr>
              <a:t>;</a:t>
            </a:r>
          </a:p>
          <a:p>
            <a:pPr marL="0" indent="0">
              <a:buNone/>
            </a:pPr>
            <a:r>
              <a:rPr lang="en-US" altLang="zh-CN" sz="1800" dirty="0"/>
              <a:t>    </a:t>
            </a:r>
            <a:r>
              <a:rPr lang="en-US" altLang="zh-CN" sz="1800" dirty="0" err="1"/>
              <a:t>struct</a:t>
            </a:r>
            <a:r>
              <a:rPr lang="en-US" altLang="zh-CN" sz="1800" dirty="0"/>
              <a:t> </a:t>
            </a:r>
            <a:r>
              <a:rPr lang="en-US" altLang="zh-CN" sz="1800" dirty="0" err="1"/>
              <a:t>pglist_data</a:t>
            </a:r>
            <a:r>
              <a:rPr lang="en-US" altLang="zh-CN" sz="1800" dirty="0"/>
              <a:t> *</a:t>
            </a:r>
            <a:r>
              <a:rPr lang="en-US" altLang="zh-CN" sz="1800" dirty="0" err="1">
                <a:solidFill>
                  <a:srgbClr val="C00000"/>
                </a:solidFill>
              </a:rPr>
              <a:t>zone_pgdat</a:t>
            </a:r>
            <a:r>
              <a:rPr lang="en-US" altLang="zh-CN" sz="1800" dirty="0">
                <a:solidFill>
                  <a:srgbClr val="C00000"/>
                </a:solidFill>
              </a:rPr>
              <a:t>;</a:t>
            </a:r>
          </a:p>
          <a:p>
            <a:pPr marL="0" indent="0">
              <a:buNone/>
            </a:pPr>
            <a:r>
              <a:rPr lang="en-US" altLang="zh-CN" sz="1800" dirty="0"/>
              <a:t>    </a:t>
            </a:r>
            <a:r>
              <a:rPr lang="en-US" altLang="zh-CN" sz="1800" dirty="0" err="1"/>
              <a:t>struct</a:t>
            </a:r>
            <a:r>
              <a:rPr lang="en-US" altLang="zh-CN" sz="1800" dirty="0"/>
              <a:t> page *</a:t>
            </a:r>
            <a:r>
              <a:rPr lang="en-US" altLang="zh-CN" sz="1800" dirty="0" err="1">
                <a:solidFill>
                  <a:srgbClr val="C00000"/>
                </a:solidFill>
              </a:rPr>
              <a:t>zone_mem_map</a:t>
            </a:r>
            <a:r>
              <a:rPr lang="en-US" altLang="zh-CN" sz="1800" dirty="0">
                <a:solidFill>
                  <a:srgbClr val="C00000"/>
                </a:solidFill>
              </a:rPr>
              <a:t>;</a:t>
            </a:r>
          </a:p>
          <a:p>
            <a:pPr marL="0" indent="0">
              <a:buNone/>
            </a:pPr>
            <a:r>
              <a:rPr lang="en-US" altLang="zh-CN" sz="1800" dirty="0"/>
              <a:t>    unsigned long </a:t>
            </a:r>
            <a:r>
              <a:rPr lang="en-US" altLang="zh-CN" sz="1800" dirty="0" err="1">
                <a:solidFill>
                  <a:srgbClr val="C00000"/>
                </a:solidFill>
              </a:rPr>
              <a:t>zone_start_paddr</a:t>
            </a:r>
            <a:r>
              <a:rPr lang="en-US" altLang="zh-CN" sz="1800" dirty="0">
                <a:solidFill>
                  <a:srgbClr val="C00000"/>
                </a:solidFill>
              </a:rPr>
              <a:t>;</a:t>
            </a:r>
          </a:p>
          <a:p>
            <a:pPr marL="0" indent="0">
              <a:buNone/>
            </a:pPr>
            <a:r>
              <a:rPr lang="en-US" altLang="zh-CN" sz="1800" dirty="0"/>
              <a:t>    unsigned long </a:t>
            </a:r>
            <a:r>
              <a:rPr lang="en-US" altLang="zh-CN" sz="1800" dirty="0" err="1">
                <a:solidFill>
                  <a:srgbClr val="C00000"/>
                </a:solidFill>
              </a:rPr>
              <a:t>zone_start_mapnr</a:t>
            </a:r>
            <a:r>
              <a:rPr lang="en-US" altLang="zh-CN" sz="1800" dirty="0">
                <a:solidFill>
                  <a:srgbClr val="C00000"/>
                </a:solidFill>
              </a:rPr>
              <a:t>;</a:t>
            </a:r>
          </a:p>
          <a:p>
            <a:pPr marL="0" indent="0">
              <a:buNone/>
            </a:pPr>
            <a:r>
              <a:rPr lang="en-US" altLang="zh-CN" sz="1800" dirty="0"/>
              <a:t>    char *</a:t>
            </a:r>
            <a:r>
              <a:rPr lang="en-US" altLang="zh-CN" sz="1800" dirty="0">
                <a:solidFill>
                  <a:srgbClr val="C00000"/>
                </a:solidFill>
              </a:rPr>
              <a:t>name;</a:t>
            </a:r>
          </a:p>
          <a:p>
            <a:pPr marL="0" indent="0">
              <a:buNone/>
            </a:pPr>
            <a:r>
              <a:rPr lang="en-US" altLang="zh-CN" sz="1800" dirty="0"/>
              <a:t>    unsigned long </a:t>
            </a:r>
            <a:r>
              <a:rPr lang="en-US" altLang="zh-CN" sz="1800" dirty="0">
                <a:solidFill>
                  <a:srgbClr val="C00000"/>
                </a:solidFill>
              </a:rPr>
              <a:t>size;</a:t>
            </a:r>
          </a:p>
          <a:p>
            <a:pPr marL="0" indent="0">
              <a:buNone/>
            </a:pPr>
            <a:r>
              <a:rPr lang="en-US" altLang="zh-CN" sz="2000" dirty="0"/>
              <a:t>} </a:t>
            </a:r>
            <a:r>
              <a:rPr lang="en-US" altLang="zh-CN" sz="2000" dirty="0" err="1"/>
              <a:t>zone_t</a:t>
            </a:r>
            <a:r>
              <a:rPr lang="en-US" altLang="zh-CN" sz="2000" dirty="0"/>
              <a:t>;</a:t>
            </a:r>
            <a:endParaRPr lang="zh-CN" altLang="en-US" sz="2000" dirty="0"/>
          </a:p>
        </p:txBody>
      </p:sp>
      <p:sp>
        <p:nvSpPr>
          <p:cNvPr id="2" name="标题 1"/>
          <p:cNvSpPr>
            <a:spLocks noGrp="1"/>
          </p:cNvSpPr>
          <p:nvPr>
            <p:ph type="title"/>
          </p:nvPr>
        </p:nvSpPr>
        <p:spPr/>
        <p:txBody>
          <a:bodyPr/>
          <a:lstStyle/>
          <a:p>
            <a:r>
              <a:rPr lang="zh-CN" altLang="en-US" dirty="0"/>
              <a:t>管理区数据结构</a:t>
            </a:r>
          </a:p>
        </p:txBody>
      </p:sp>
      <p:sp>
        <p:nvSpPr>
          <p:cNvPr id="4" name="TextBox 3"/>
          <p:cNvSpPr txBox="1"/>
          <p:nvPr/>
        </p:nvSpPr>
        <p:spPr>
          <a:xfrm>
            <a:off x="3635896" y="1052736"/>
            <a:ext cx="4392488" cy="369332"/>
          </a:xfrm>
          <a:prstGeom prst="rect">
            <a:avLst/>
          </a:prstGeom>
          <a:noFill/>
        </p:spPr>
        <p:txBody>
          <a:bodyPr wrap="square" rtlCol="0">
            <a:spAutoFit/>
          </a:bodyPr>
          <a:lstStyle/>
          <a:p>
            <a:r>
              <a:rPr lang="zh-CN" altLang="en-US" sz="1800" dirty="0"/>
              <a:t>自旋锁，保护该管理区不被并发访问</a:t>
            </a:r>
          </a:p>
        </p:txBody>
      </p:sp>
      <p:cxnSp>
        <p:nvCxnSpPr>
          <p:cNvPr id="6" name="直接箭头连接符 5"/>
          <p:cNvCxnSpPr/>
          <p:nvPr/>
        </p:nvCxnSpPr>
        <p:spPr bwMode="auto">
          <a:xfrm>
            <a:off x="2849419" y="1241917"/>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3">
            <a:extLst>
              <a:ext uri="{FF2B5EF4-FFF2-40B4-BE49-F238E27FC236}">
                <a16:creationId xmlns:a16="http://schemas.microsoft.com/office/drawing/2014/main" id="{6CD5FC75-2D0D-4E17-9273-36164DBEAD83}"/>
              </a:ext>
            </a:extLst>
          </p:cNvPr>
          <p:cNvSpPr txBox="1"/>
          <p:nvPr/>
        </p:nvSpPr>
        <p:spPr>
          <a:xfrm>
            <a:off x="4031940" y="1444134"/>
            <a:ext cx="3600400" cy="369332"/>
          </a:xfrm>
          <a:prstGeom prst="rect">
            <a:avLst/>
          </a:prstGeom>
          <a:noFill/>
        </p:spPr>
        <p:txBody>
          <a:bodyPr wrap="square" rtlCol="0">
            <a:spAutoFit/>
          </a:bodyPr>
          <a:lstStyle/>
          <a:p>
            <a:r>
              <a:rPr lang="zh-CN" altLang="en-US" sz="1800" dirty="0"/>
              <a:t>该管理区空闲物理页的数目</a:t>
            </a:r>
          </a:p>
        </p:txBody>
      </p:sp>
      <p:cxnSp>
        <p:nvCxnSpPr>
          <p:cNvPr id="8" name="直接箭头连接符 7">
            <a:extLst>
              <a:ext uri="{FF2B5EF4-FFF2-40B4-BE49-F238E27FC236}">
                <a16:creationId xmlns:a16="http://schemas.microsoft.com/office/drawing/2014/main" id="{520BA868-5648-40E8-B054-E178BC726445}"/>
              </a:ext>
            </a:extLst>
          </p:cNvPr>
          <p:cNvCxnSpPr/>
          <p:nvPr/>
        </p:nvCxnSpPr>
        <p:spPr bwMode="auto">
          <a:xfrm>
            <a:off x="3211757" y="1628800"/>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3">
            <a:extLst>
              <a:ext uri="{FF2B5EF4-FFF2-40B4-BE49-F238E27FC236}">
                <a16:creationId xmlns:a16="http://schemas.microsoft.com/office/drawing/2014/main" id="{4E6C175A-0DCD-4EC3-8C64-58995305F796}"/>
              </a:ext>
            </a:extLst>
          </p:cNvPr>
          <p:cNvSpPr txBox="1"/>
          <p:nvPr/>
        </p:nvSpPr>
        <p:spPr>
          <a:xfrm>
            <a:off x="6373217" y="1804174"/>
            <a:ext cx="1584176" cy="369332"/>
          </a:xfrm>
          <a:prstGeom prst="rect">
            <a:avLst/>
          </a:prstGeom>
          <a:noFill/>
        </p:spPr>
        <p:txBody>
          <a:bodyPr wrap="square" rtlCol="0">
            <a:spAutoFit/>
          </a:bodyPr>
          <a:lstStyle/>
          <a:p>
            <a:r>
              <a:rPr lang="zh-CN" altLang="en-US" sz="1800" dirty="0"/>
              <a:t>管理区水印</a:t>
            </a:r>
          </a:p>
        </p:txBody>
      </p:sp>
      <p:cxnSp>
        <p:nvCxnSpPr>
          <p:cNvPr id="11" name="直接箭头连接符 10">
            <a:extLst>
              <a:ext uri="{FF2B5EF4-FFF2-40B4-BE49-F238E27FC236}">
                <a16:creationId xmlns:a16="http://schemas.microsoft.com/office/drawing/2014/main" id="{CA2FD024-B379-4C88-8EBE-B5CE482E5B10}"/>
              </a:ext>
            </a:extLst>
          </p:cNvPr>
          <p:cNvCxnSpPr/>
          <p:nvPr/>
        </p:nvCxnSpPr>
        <p:spPr bwMode="auto">
          <a:xfrm>
            <a:off x="5508104" y="1988840"/>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3">
            <a:extLst>
              <a:ext uri="{FF2B5EF4-FFF2-40B4-BE49-F238E27FC236}">
                <a16:creationId xmlns:a16="http://schemas.microsoft.com/office/drawing/2014/main" id="{7F553D0D-FA63-4BF6-B6B9-DD2D1B59F9C0}"/>
              </a:ext>
            </a:extLst>
          </p:cNvPr>
          <p:cNvSpPr txBox="1"/>
          <p:nvPr/>
        </p:nvSpPr>
        <p:spPr>
          <a:xfrm>
            <a:off x="4680012" y="2197774"/>
            <a:ext cx="3954078" cy="1200329"/>
          </a:xfrm>
          <a:prstGeom prst="rect">
            <a:avLst/>
          </a:prstGeom>
          <a:noFill/>
        </p:spPr>
        <p:txBody>
          <a:bodyPr wrap="square" rtlCol="0">
            <a:spAutoFit/>
          </a:bodyPr>
          <a:lstStyle/>
          <a:p>
            <a:r>
              <a:rPr lang="zh-CN" altLang="en-US" sz="1800" dirty="0"/>
              <a:t>标志位，告诉</a:t>
            </a:r>
            <a:r>
              <a:rPr lang="en-US" altLang="zh-CN" sz="1800" dirty="0" err="1"/>
              <a:t>kswapd</a:t>
            </a:r>
            <a:r>
              <a:rPr lang="zh-CN" altLang="en-US" sz="1800" dirty="0"/>
              <a:t>进程需要进行管理区平衡处理。 当管理区内可用的物理页的数目达到上面三个水印之一时，就说管理区需要平衡。</a:t>
            </a:r>
          </a:p>
        </p:txBody>
      </p:sp>
      <p:cxnSp>
        <p:nvCxnSpPr>
          <p:cNvPr id="14" name="直接箭头连接符 13">
            <a:extLst>
              <a:ext uri="{FF2B5EF4-FFF2-40B4-BE49-F238E27FC236}">
                <a16:creationId xmlns:a16="http://schemas.microsoft.com/office/drawing/2014/main" id="{447DE8EA-B9E0-4780-9A7F-E9237001E8C4}"/>
              </a:ext>
            </a:extLst>
          </p:cNvPr>
          <p:cNvCxnSpPr/>
          <p:nvPr/>
        </p:nvCxnSpPr>
        <p:spPr bwMode="auto">
          <a:xfrm>
            <a:off x="3859829" y="2348880"/>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3">
            <a:extLst>
              <a:ext uri="{FF2B5EF4-FFF2-40B4-BE49-F238E27FC236}">
                <a16:creationId xmlns:a16="http://schemas.microsoft.com/office/drawing/2014/main" id="{181D0172-BAF3-4818-A597-8CF585649C4A}"/>
              </a:ext>
            </a:extLst>
          </p:cNvPr>
          <p:cNvSpPr txBox="1"/>
          <p:nvPr/>
        </p:nvSpPr>
        <p:spPr>
          <a:xfrm>
            <a:off x="4680012" y="3444734"/>
            <a:ext cx="3638627" cy="369332"/>
          </a:xfrm>
          <a:prstGeom prst="rect">
            <a:avLst/>
          </a:prstGeom>
          <a:noFill/>
        </p:spPr>
        <p:txBody>
          <a:bodyPr wrap="square" rtlCol="0">
            <a:spAutoFit/>
          </a:bodyPr>
          <a:lstStyle/>
          <a:p>
            <a:r>
              <a:rPr lang="zh-CN" altLang="en-US" sz="1800" dirty="0"/>
              <a:t>等待物理页被释放的进程队列。</a:t>
            </a:r>
          </a:p>
        </p:txBody>
      </p:sp>
      <p:cxnSp>
        <p:nvCxnSpPr>
          <p:cNvPr id="17" name="直接箭头连接符 16">
            <a:extLst>
              <a:ext uri="{FF2B5EF4-FFF2-40B4-BE49-F238E27FC236}">
                <a16:creationId xmlns:a16="http://schemas.microsoft.com/office/drawing/2014/main" id="{CABE2327-33E7-4BF8-A62A-18224EAD29F1}"/>
              </a:ext>
            </a:extLst>
          </p:cNvPr>
          <p:cNvCxnSpPr/>
          <p:nvPr/>
        </p:nvCxnSpPr>
        <p:spPr bwMode="auto">
          <a:xfrm>
            <a:off x="3923928" y="3068960"/>
            <a:ext cx="756084" cy="553798"/>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3">
            <a:extLst>
              <a:ext uri="{FF2B5EF4-FFF2-40B4-BE49-F238E27FC236}">
                <a16:creationId xmlns:a16="http://schemas.microsoft.com/office/drawing/2014/main" id="{80542862-308C-495F-8E1A-F22D7591B282}"/>
              </a:ext>
            </a:extLst>
          </p:cNvPr>
          <p:cNvSpPr txBox="1"/>
          <p:nvPr/>
        </p:nvSpPr>
        <p:spPr>
          <a:xfrm>
            <a:off x="4650612" y="4231921"/>
            <a:ext cx="3638627" cy="646331"/>
          </a:xfrm>
          <a:prstGeom prst="rect">
            <a:avLst/>
          </a:prstGeom>
          <a:noFill/>
        </p:spPr>
        <p:txBody>
          <a:bodyPr wrap="square" rtlCol="0">
            <a:spAutoFit/>
          </a:bodyPr>
          <a:lstStyle/>
          <a:p>
            <a:r>
              <a:rPr lang="zh-CN" altLang="en-US" sz="1800" dirty="0"/>
              <a:t>该管理区在</a:t>
            </a:r>
            <a:r>
              <a:rPr lang="en-US" altLang="zh-CN" sz="1800" dirty="0" err="1"/>
              <a:t>mem_map</a:t>
            </a:r>
            <a:r>
              <a:rPr lang="zh-CN" altLang="en-US" sz="1800" dirty="0"/>
              <a:t>数组中的第一个物理页描述符</a:t>
            </a:r>
          </a:p>
        </p:txBody>
      </p:sp>
      <p:cxnSp>
        <p:nvCxnSpPr>
          <p:cNvPr id="21" name="直接箭头连接符 20">
            <a:extLst>
              <a:ext uri="{FF2B5EF4-FFF2-40B4-BE49-F238E27FC236}">
                <a16:creationId xmlns:a16="http://schemas.microsoft.com/office/drawing/2014/main" id="{803AD306-B94E-418A-A4BF-F064D4E4E235}"/>
              </a:ext>
            </a:extLst>
          </p:cNvPr>
          <p:cNvCxnSpPr/>
          <p:nvPr/>
        </p:nvCxnSpPr>
        <p:spPr bwMode="auto">
          <a:xfrm>
            <a:off x="3707904" y="4509120"/>
            <a:ext cx="648072"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8558313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00000"/>
              </a:lnSpc>
            </a:pPr>
            <a:r>
              <a:rPr lang="zh-CN" altLang="en-US" sz="2400" dirty="0"/>
              <a:t>管理区包括三个水印：</a:t>
            </a:r>
            <a:r>
              <a:rPr lang="en-US" altLang="zh-CN" sz="2400" dirty="0"/>
              <a:t> </a:t>
            </a:r>
            <a:r>
              <a:rPr lang="en-US" altLang="zh-CN" sz="2400" dirty="0" err="1"/>
              <a:t>pages_min</a:t>
            </a:r>
            <a:r>
              <a:rPr lang="en-US" altLang="zh-CN" sz="2400" dirty="0"/>
              <a:t>, </a:t>
            </a:r>
            <a:r>
              <a:rPr lang="en-US" altLang="zh-CN" sz="2400" dirty="0" err="1"/>
              <a:t>pages_low</a:t>
            </a:r>
            <a:r>
              <a:rPr lang="en-US" altLang="zh-CN" sz="2400" dirty="0"/>
              <a:t>, </a:t>
            </a:r>
            <a:r>
              <a:rPr lang="en-US" altLang="zh-CN" sz="2400" dirty="0" err="1"/>
              <a:t>pages_high</a:t>
            </a:r>
            <a:r>
              <a:rPr lang="zh-CN" altLang="en-US" sz="2400" dirty="0"/>
              <a:t>。</a:t>
            </a:r>
            <a:endParaRPr lang="en-US" altLang="zh-CN" sz="2400" dirty="0"/>
          </a:p>
          <a:p>
            <a:pPr>
              <a:lnSpc>
                <a:spcPct val="100000"/>
              </a:lnSpc>
            </a:pPr>
            <a:r>
              <a:rPr lang="zh-CN" altLang="en-US" sz="2400" dirty="0"/>
              <a:t>当管理区内可用的物理页数目减少到</a:t>
            </a:r>
            <a:r>
              <a:rPr lang="en-US" altLang="zh-CN" sz="2400" dirty="0" err="1"/>
              <a:t>pages_low</a:t>
            </a:r>
            <a:r>
              <a:rPr lang="zh-CN" altLang="en-US" sz="2400" dirty="0"/>
              <a:t>时，守护进程</a:t>
            </a:r>
            <a:r>
              <a:rPr lang="en-US" altLang="zh-CN" sz="2400" dirty="0" err="1"/>
              <a:t>kswapd</a:t>
            </a:r>
            <a:r>
              <a:rPr lang="zh-CN" altLang="en-US" sz="2400" dirty="0"/>
              <a:t>被唤醒，开始释放管理区内的物理页。</a:t>
            </a:r>
            <a:endParaRPr lang="en-US" altLang="zh-CN" sz="2400" dirty="0"/>
          </a:p>
          <a:p>
            <a:pPr>
              <a:lnSpc>
                <a:spcPct val="100000"/>
              </a:lnSpc>
            </a:pPr>
            <a:r>
              <a:rPr lang="zh-CN" altLang="en-US" sz="2400" dirty="0"/>
              <a:t>当可用物理页数目减少到</a:t>
            </a:r>
            <a:r>
              <a:rPr lang="en-US" altLang="zh-CN" sz="2400" dirty="0" err="1"/>
              <a:t>pages_min</a:t>
            </a:r>
            <a:r>
              <a:rPr lang="zh-CN" altLang="en-US" sz="2400" dirty="0"/>
              <a:t>时，</a:t>
            </a:r>
            <a:r>
              <a:rPr lang="en-US" altLang="zh-CN" sz="2400" dirty="0" err="1"/>
              <a:t>kswapd</a:t>
            </a:r>
            <a:r>
              <a:rPr lang="zh-CN" altLang="en-US" sz="2400" dirty="0"/>
              <a:t>将使用同步模式来释放物理页。</a:t>
            </a:r>
            <a:endParaRPr lang="en-US" altLang="zh-CN" sz="2400" dirty="0"/>
          </a:p>
          <a:p>
            <a:pPr>
              <a:lnSpc>
                <a:spcPct val="100000"/>
              </a:lnSpc>
            </a:pPr>
            <a:r>
              <a:rPr lang="zh-CN" altLang="en-US" sz="2400" dirty="0"/>
              <a:t>当可用物理页数目达到</a:t>
            </a:r>
            <a:r>
              <a:rPr lang="en-US" altLang="zh-CN" sz="2400" dirty="0" err="1"/>
              <a:t>pages_high</a:t>
            </a:r>
            <a:r>
              <a:rPr lang="zh-CN" altLang="en-US" sz="2400" dirty="0"/>
              <a:t>时，</a:t>
            </a:r>
            <a:r>
              <a:rPr lang="en-US" altLang="zh-CN" sz="2400" dirty="0" err="1"/>
              <a:t>kswapd</a:t>
            </a:r>
            <a:r>
              <a:rPr lang="zh-CN" altLang="en-US" sz="2400" dirty="0"/>
              <a:t>开始睡眠</a:t>
            </a:r>
            <a:endParaRPr lang="en-US" altLang="zh-CN" sz="2400" dirty="0"/>
          </a:p>
          <a:p>
            <a:endParaRPr lang="zh-CN" altLang="en-US" sz="2400" dirty="0"/>
          </a:p>
        </p:txBody>
      </p:sp>
      <p:sp>
        <p:nvSpPr>
          <p:cNvPr id="2" name="标题 1"/>
          <p:cNvSpPr>
            <a:spLocks noGrp="1"/>
          </p:cNvSpPr>
          <p:nvPr>
            <p:ph type="title"/>
          </p:nvPr>
        </p:nvSpPr>
        <p:spPr/>
        <p:txBody>
          <a:bodyPr/>
          <a:lstStyle/>
          <a:p>
            <a:r>
              <a:rPr lang="zh-CN" altLang="en-US" dirty="0"/>
              <a:t>管理区水印</a:t>
            </a:r>
          </a:p>
        </p:txBody>
      </p:sp>
    </p:spTree>
    <p:extLst>
      <p:ext uri="{BB962C8B-B14F-4D97-AF65-F5344CB8AC3E}">
        <p14:creationId xmlns:p14="http://schemas.microsoft.com/office/powerpoint/2010/main" val="217992965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sz="2400" dirty="0"/>
          </a:p>
        </p:txBody>
      </p:sp>
      <p:sp>
        <p:nvSpPr>
          <p:cNvPr id="2" name="标题 1"/>
          <p:cNvSpPr>
            <a:spLocks noGrp="1"/>
          </p:cNvSpPr>
          <p:nvPr>
            <p:ph type="title"/>
          </p:nvPr>
        </p:nvSpPr>
        <p:spPr/>
        <p:txBody>
          <a:bodyPr/>
          <a:lstStyle/>
          <a:p>
            <a:r>
              <a:rPr lang="zh-CN" altLang="en-US" dirty="0"/>
              <a:t>管理区水印</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268760"/>
            <a:ext cx="7632849" cy="531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42739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3582" y="2207036"/>
            <a:ext cx="4124843" cy="3814252"/>
          </a:xfrm>
        </p:spPr>
        <p:txBody>
          <a:bodyPr/>
          <a:lstStyle/>
          <a:p>
            <a:pPr marL="0" indent="0">
              <a:buNone/>
            </a:pPr>
            <a:r>
              <a:rPr lang="en-US" altLang="zh-CN" sz="2000" dirty="0" err="1"/>
              <a:t>typedef</a:t>
            </a:r>
            <a:r>
              <a:rPr lang="en-US" altLang="zh-CN" sz="2000" dirty="0"/>
              <a:t> </a:t>
            </a:r>
            <a:r>
              <a:rPr lang="en-US" altLang="zh-CN" sz="2000" dirty="0" err="1"/>
              <a:t>struct</a:t>
            </a:r>
            <a:r>
              <a:rPr lang="en-US" altLang="zh-CN" sz="2000" dirty="0"/>
              <a:t> page </a:t>
            </a:r>
            <a:r>
              <a:rPr lang="en-US" altLang="zh-CN" sz="1800" dirty="0"/>
              <a:t>{</a:t>
            </a:r>
          </a:p>
          <a:p>
            <a:pPr marL="0" indent="0">
              <a:buNone/>
            </a:pPr>
            <a:r>
              <a:rPr lang="en-US" altLang="zh-CN" sz="1800" dirty="0"/>
              <a:t>    </a:t>
            </a:r>
            <a:r>
              <a:rPr lang="en-US" altLang="zh-CN" sz="1800" dirty="0" err="1"/>
              <a:t>struct</a:t>
            </a:r>
            <a:r>
              <a:rPr lang="en-US" altLang="zh-CN" sz="1800" dirty="0"/>
              <a:t> </a:t>
            </a:r>
            <a:r>
              <a:rPr lang="en-US" altLang="zh-CN" sz="1800" dirty="0" err="1"/>
              <a:t>list_head</a:t>
            </a:r>
            <a:r>
              <a:rPr lang="en-US" altLang="zh-CN" sz="1800" dirty="0"/>
              <a:t> </a:t>
            </a:r>
            <a:r>
              <a:rPr lang="en-US" altLang="zh-CN" sz="1800" dirty="0">
                <a:solidFill>
                  <a:srgbClr val="C00000"/>
                </a:solidFill>
              </a:rPr>
              <a:t>list;</a:t>
            </a:r>
          </a:p>
          <a:p>
            <a:pPr marL="0" indent="0">
              <a:buNone/>
            </a:pPr>
            <a:r>
              <a:rPr lang="en-US" altLang="zh-CN" sz="1800" dirty="0"/>
              <a:t>    </a:t>
            </a:r>
            <a:r>
              <a:rPr lang="en-US" altLang="zh-CN" sz="1800" dirty="0" err="1"/>
              <a:t>struct</a:t>
            </a:r>
            <a:r>
              <a:rPr lang="en-US" altLang="zh-CN" sz="1800" dirty="0"/>
              <a:t> </a:t>
            </a:r>
            <a:r>
              <a:rPr lang="en-US" altLang="zh-CN" sz="1800" dirty="0" err="1"/>
              <a:t>address_space</a:t>
            </a:r>
            <a:r>
              <a:rPr lang="en-US" altLang="zh-CN" sz="1800" dirty="0"/>
              <a:t> *</a:t>
            </a:r>
            <a:r>
              <a:rPr lang="en-US" altLang="zh-CN" sz="1800" dirty="0">
                <a:solidFill>
                  <a:srgbClr val="C00000"/>
                </a:solidFill>
              </a:rPr>
              <a:t>mapping;</a:t>
            </a:r>
          </a:p>
          <a:p>
            <a:pPr marL="0" indent="0">
              <a:buNone/>
            </a:pPr>
            <a:r>
              <a:rPr lang="en-US" altLang="zh-CN" sz="1800" dirty="0"/>
              <a:t>    unsigned long </a:t>
            </a:r>
            <a:r>
              <a:rPr lang="en-US" altLang="zh-CN" sz="1800" dirty="0">
                <a:solidFill>
                  <a:srgbClr val="C00000"/>
                </a:solidFill>
              </a:rPr>
              <a:t>index;</a:t>
            </a:r>
          </a:p>
          <a:p>
            <a:pPr marL="0" indent="0">
              <a:buNone/>
            </a:pPr>
            <a:r>
              <a:rPr lang="en-US" altLang="zh-CN" sz="1800" dirty="0"/>
              <a:t>    </a:t>
            </a:r>
            <a:r>
              <a:rPr lang="en-US" altLang="zh-CN" sz="1800" dirty="0" err="1"/>
              <a:t>struct</a:t>
            </a:r>
            <a:r>
              <a:rPr lang="en-US" altLang="zh-CN" sz="1800" dirty="0"/>
              <a:t> page *</a:t>
            </a:r>
            <a:r>
              <a:rPr lang="en-US" altLang="zh-CN" sz="1800" dirty="0" err="1">
                <a:solidFill>
                  <a:srgbClr val="C00000"/>
                </a:solidFill>
              </a:rPr>
              <a:t>next_hash</a:t>
            </a:r>
            <a:r>
              <a:rPr lang="en-US" altLang="zh-CN" sz="1800" dirty="0">
                <a:solidFill>
                  <a:srgbClr val="C00000"/>
                </a:solidFill>
              </a:rPr>
              <a:t>;</a:t>
            </a:r>
          </a:p>
          <a:p>
            <a:pPr marL="0" indent="0">
              <a:buNone/>
            </a:pPr>
            <a:r>
              <a:rPr lang="en-US" altLang="zh-CN" sz="1800" dirty="0"/>
              <a:t>    </a:t>
            </a:r>
            <a:r>
              <a:rPr lang="en-US" altLang="zh-CN" sz="1800" dirty="0" err="1"/>
              <a:t>atomic_t</a:t>
            </a:r>
            <a:r>
              <a:rPr lang="en-US" altLang="zh-CN" sz="1800" dirty="0"/>
              <a:t> </a:t>
            </a:r>
            <a:r>
              <a:rPr lang="en-US" altLang="zh-CN" sz="1800" dirty="0">
                <a:solidFill>
                  <a:srgbClr val="C00000"/>
                </a:solidFill>
              </a:rPr>
              <a:t>count;</a:t>
            </a:r>
          </a:p>
          <a:p>
            <a:pPr marL="0" indent="0">
              <a:buNone/>
            </a:pPr>
            <a:r>
              <a:rPr lang="en-US" altLang="zh-CN" sz="1800" dirty="0"/>
              <a:t>    unsigned long </a:t>
            </a:r>
            <a:r>
              <a:rPr lang="en-US" altLang="zh-CN" sz="1800" dirty="0">
                <a:solidFill>
                  <a:srgbClr val="C00000"/>
                </a:solidFill>
              </a:rPr>
              <a:t>flags;</a:t>
            </a:r>
          </a:p>
          <a:p>
            <a:pPr marL="0" indent="0">
              <a:buNone/>
            </a:pPr>
            <a:r>
              <a:rPr lang="en-US" altLang="zh-CN" sz="1800" dirty="0"/>
              <a:t>    </a:t>
            </a:r>
            <a:r>
              <a:rPr lang="en-US" altLang="zh-CN" sz="1800" dirty="0" err="1"/>
              <a:t>struct</a:t>
            </a:r>
            <a:r>
              <a:rPr lang="en-US" altLang="zh-CN" sz="1800" dirty="0"/>
              <a:t> </a:t>
            </a:r>
            <a:r>
              <a:rPr lang="en-US" altLang="zh-CN" sz="1800" dirty="0" err="1"/>
              <a:t>list_head</a:t>
            </a:r>
            <a:r>
              <a:rPr lang="en-US" altLang="zh-CN" sz="1800" dirty="0"/>
              <a:t> </a:t>
            </a:r>
            <a:r>
              <a:rPr lang="en-US" altLang="zh-CN" sz="1800" dirty="0" err="1">
                <a:solidFill>
                  <a:srgbClr val="C00000"/>
                </a:solidFill>
              </a:rPr>
              <a:t>lru</a:t>
            </a:r>
            <a:r>
              <a:rPr lang="en-US" altLang="zh-CN" sz="1800" dirty="0">
                <a:solidFill>
                  <a:srgbClr val="C00000"/>
                </a:solidFill>
              </a:rPr>
              <a:t>;</a:t>
            </a:r>
          </a:p>
          <a:p>
            <a:pPr marL="0" indent="0">
              <a:buNone/>
            </a:pPr>
            <a:r>
              <a:rPr lang="en-US" altLang="zh-CN" sz="1800" dirty="0"/>
              <a:t>    </a:t>
            </a:r>
            <a:r>
              <a:rPr lang="en-US" altLang="zh-CN" sz="1800" dirty="0" err="1"/>
              <a:t>struct</a:t>
            </a:r>
            <a:r>
              <a:rPr lang="en-US" altLang="zh-CN" sz="1800" dirty="0"/>
              <a:t> page **</a:t>
            </a:r>
            <a:r>
              <a:rPr lang="en-US" altLang="zh-CN" sz="1800" dirty="0" err="1">
                <a:solidFill>
                  <a:srgbClr val="C00000"/>
                </a:solidFill>
              </a:rPr>
              <a:t>pprev_hash</a:t>
            </a:r>
            <a:r>
              <a:rPr lang="en-US" altLang="zh-CN" sz="1800" dirty="0">
                <a:solidFill>
                  <a:srgbClr val="C00000"/>
                </a:solidFill>
              </a:rPr>
              <a:t>;</a:t>
            </a:r>
          </a:p>
          <a:p>
            <a:pPr marL="0" indent="0">
              <a:buNone/>
            </a:pPr>
            <a:r>
              <a:rPr lang="en-US" altLang="zh-CN" sz="1800" dirty="0"/>
              <a:t>    </a:t>
            </a:r>
            <a:r>
              <a:rPr lang="en-US" altLang="zh-CN" sz="1800" dirty="0" err="1"/>
              <a:t>struct</a:t>
            </a:r>
            <a:r>
              <a:rPr lang="en-US" altLang="zh-CN" sz="1800" dirty="0"/>
              <a:t> </a:t>
            </a:r>
            <a:r>
              <a:rPr lang="en-US" altLang="zh-CN" sz="1800" dirty="0" err="1"/>
              <a:t>buffer_head</a:t>
            </a:r>
            <a:r>
              <a:rPr lang="en-US" altLang="zh-CN" sz="1800" dirty="0"/>
              <a:t> * </a:t>
            </a:r>
            <a:r>
              <a:rPr lang="en-US" altLang="zh-CN" sz="1800" dirty="0">
                <a:solidFill>
                  <a:srgbClr val="C00000"/>
                </a:solidFill>
              </a:rPr>
              <a:t>buffers;</a:t>
            </a:r>
          </a:p>
          <a:p>
            <a:pPr marL="0" indent="0">
              <a:buNone/>
            </a:pPr>
            <a:r>
              <a:rPr lang="en-US" altLang="zh-CN" sz="1800" dirty="0"/>
              <a:t>} </a:t>
            </a:r>
            <a:r>
              <a:rPr lang="en-US" altLang="zh-CN" sz="2000" dirty="0" err="1"/>
              <a:t>mem_map_t</a:t>
            </a:r>
            <a:r>
              <a:rPr lang="en-US" altLang="zh-CN" sz="1800" dirty="0"/>
              <a:t>;</a:t>
            </a:r>
            <a:endParaRPr lang="zh-CN" altLang="en-US" sz="1800" dirty="0"/>
          </a:p>
        </p:txBody>
      </p:sp>
      <p:sp>
        <p:nvSpPr>
          <p:cNvPr id="2" name="标题 1"/>
          <p:cNvSpPr>
            <a:spLocks noGrp="1"/>
          </p:cNvSpPr>
          <p:nvPr>
            <p:ph type="title"/>
          </p:nvPr>
        </p:nvSpPr>
        <p:spPr/>
        <p:txBody>
          <a:bodyPr/>
          <a:lstStyle/>
          <a:p>
            <a:r>
              <a:rPr lang="zh-CN" altLang="en-US" dirty="0"/>
              <a:t>物理页数据结构</a:t>
            </a:r>
          </a:p>
        </p:txBody>
      </p:sp>
      <p:sp>
        <p:nvSpPr>
          <p:cNvPr id="4" name="TextBox 3"/>
          <p:cNvSpPr txBox="1"/>
          <p:nvPr/>
        </p:nvSpPr>
        <p:spPr>
          <a:xfrm>
            <a:off x="4788024" y="2441497"/>
            <a:ext cx="3638627" cy="707886"/>
          </a:xfrm>
          <a:prstGeom prst="rect">
            <a:avLst/>
          </a:prstGeom>
          <a:noFill/>
        </p:spPr>
        <p:txBody>
          <a:bodyPr wrap="square" rtlCol="0">
            <a:spAutoFit/>
          </a:bodyPr>
          <a:lstStyle/>
          <a:p>
            <a:r>
              <a:rPr lang="zh-CN" altLang="en-US" sz="2000" dirty="0"/>
              <a:t>该</a:t>
            </a:r>
            <a:r>
              <a:rPr lang="en-US" altLang="zh-CN" sz="2000" dirty="0"/>
              <a:t>page</a:t>
            </a:r>
            <a:r>
              <a:rPr lang="zh-CN" altLang="en-US" sz="2000" dirty="0"/>
              <a:t>所在的链表的链表头，比如</a:t>
            </a:r>
            <a:r>
              <a:rPr lang="en-US" altLang="zh-CN" sz="2000" dirty="0" err="1"/>
              <a:t>dirty_pages</a:t>
            </a:r>
            <a:r>
              <a:rPr lang="en-US" altLang="zh-CN" sz="2000" dirty="0"/>
              <a:t>, </a:t>
            </a:r>
            <a:r>
              <a:rPr lang="en-US" altLang="zh-CN" sz="2000" dirty="0" err="1"/>
              <a:t>clean_pages</a:t>
            </a:r>
            <a:r>
              <a:rPr lang="zh-CN" altLang="en-US" sz="2000" dirty="0"/>
              <a:t>等</a:t>
            </a:r>
          </a:p>
        </p:txBody>
      </p:sp>
      <p:cxnSp>
        <p:nvCxnSpPr>
          <p:cNvPr id="6" name="直接箭头连接符 5"/>
          <p:cNvCxnSpPr/>
          <p:nvPr/>
        </p:nvCxnSpPr>
        <p:spPr bwMode="auto">
          <a:xfrm>
            <a:off x="3896925" y="2764663"/>
            <a:ext cx="675075"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348748" y="1340768"/>
            <a:ext cx="6480720" cy="707886"/>
          </a:xfrm>
          <a:prstGeom prst="rect">
            <a:avLst/>
          </a:prstGeom>
          <a:noFill/>
        </p:spPr>
        <p:txBody>
          <a:bodyPr wrap="square" rtlCol="0">
            <a:spAutoFit/>
          </a:bodyPr>
          <a:lstStyle/>
          <a:p>
            <a:pPr marL="285750" indent="-285750">
              <a:buFont typeface="Wingdings" pitchFamily="2" charset="2"/>
              <a:buChar char="l"/>
            </a:pPr>
            <a:r>
              <a:rPr lang="zh-CN" altLang="en-US" sz="2000" dirty="0"/>
              <a:t>每个物理页都有一个对应的结构体</a:t>
            </a:r>
            <a:r>
              <a:rPr lang="en-US" altLang="zh-CN" sz="2000" dirty="0" err="1"/>
              <a:t>struct</a:t>
            </a:r>
            <a:r>
              <a:rPr lang="en-US" altLang="zh-CN" sz="2000" dirty="0"/>
              <a:t> page</a:t>
            </a:r>
            <a:r>
              <a:rPr lang="zh-CN" altLang="en-US" sz="2000" dirty="0"/>
              <a:t>来追踪该物理页的状态</a:t>
            </a:r>
          </a:p>
        </p:txBody>
      </p:sp>
      <p:sp>
        <p:nvSpPr>
          <p:cNvPr id="8" name="TextBox 3">
            <a:extLst>
              <a:ext uri="{FF2B5EF4-FFF2-40B4-BE49-F238E27FC236}">
                <a16:creationId xmlns:a16="http://schemas.microsoft.com/office/drawing/2014/main" id="{3944A7D8-BBB8-49FF-9C0B-6C890129C438}"/>
              </a:ext>
            </a:extLst>
          </p:cNvPr>
          <p:cNvSpPr txBox="1"/>
          <p:nvPr/>
        </p:nvSpPr>
        <p:spPr>
          <a:xfrm>
            <a:off x="4789535" y="3972101"/>
            <a:ext cx="3638627" cy="707886"/>
          </a:xfrm>
          <a:prstGeom prst="rect">
            <a:avLst/>
          </a:prstGeom>
          <a:noFill/>
        </p:spPr>
        <p:txBody>
          <a:bodyPr wrap="square" rtlCol="0">
            <a:spAutoFit/>
          </a:bodyPr>
          <a:lstStyle/>
          <a:p>
            <a:r>
              <a:rPr lang="zh-CN" altLang="en-US" sz="2000" dirty="0"/>
              <a:t>引用该</a:t>
            </a:r>
            <a:r>
              <a:rPr lang="en-US" altLang="zh-CN" sz="2000" dirty="0"/>
              <a:t>page</a:t>
            </a:r>
            <a:r>
              <a:rPr lang="zh-CN" altLang="en-US" sz="2000" dirty="0"/>
              <a:t>的数目，当</a:t>
            </a:r>
            <a:r>
              <a:rPr lang="en-US" altLang="zh-CN" sz="2000" dirty="0"/>
              <a:t>count = 0</a:t>
            </a:r>
            <a:r>
              <a:rPr lang="zh-CN" altLang="en-US" sz="2000" dirty="0"/>
              <a:t>时，该</a:t>
            </a:r>
            <a:r>
              <a:rPr lang="en-US" altLang="zh-CN" sz="2000" dirty="0"/>
              <a:t>page</a:t>
            </a:r>
            <a:r>
              <a:rPr lang="zh-CN" altLang="en-US" sz="2000" dirty="0"/>
              <a:t>可以被释放。</a:t>
            </a:r>
          </a:p>
        </p:txBody>
      </p:sp>
      <p:cxnSp>
        <p:nvCxnSpPr>
          <p:cNvPr id="9" name="直接箭头连接符 8">
            <a:extLst>
              <a:ext uri="{FF2B5EF4-FFF2-40B4-BE49-F238E27FC236}">
                <a16:creationId xmlns:a16="http://schemas.microsoft.com/office/drawing/2014/main" id="{62AAB039-0C25-43FB-84AA-DFF40C528D39}"/>
              </a:ext>
            </a:extLst>
          </p:cNvPr>
          <p:cNvCxnSpPr/>
          <p:nvPr/>
        </p:nvCxnSpPr>
        <p:spPr bwMode="auto">
          <a:xfrm>
            <a:off x="3835077" y="4204823"/>
            <a:ext cx="675075"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3">
            <a:extLst>
              <a:ext uri="{FF2B5EF4-FFF2-40B4-BE49-F238E27FC236}">
                <a16:creationId xmlns:a16="http://schemas.microsoft.com/office/drawing/2014/main" id="{BCB62C8D-9C96-4DD2-881F-A861FEE97070}"/>
              </a:ext>
            </a:extLst>
          </p:cNvPr>
          <p:cNvSpPr txBox="1"/>
          <p:nvPr/>
        </p:nvSpPr>
        <p:spPr>
          <a:xfrm>
            <a:off x="4758980" y="4556779"/>
            <a:ext cx="3638627" cy="400110"/>
          </a:xfrm>
          <a:prstGeom prst="rect">
            <a:avLst/>
          </a:prstGeom>
          <a:noFill/>
        </p:spPr>
        <p:txBody>
          <a:bodyPr wrap="square" rtlCol="0">
            <a:spAutoFit/>
          </a:bodyPr>
          <a:lstStyle/>
          <a:p>
            <a:r>
              <a:rPr lang="zh-CN" altLang="en-US" sz="2000" dirty="0"/>
              <a:t>描述该</a:t>
            </a:r>
            <a:r>
              <a:rPr lang="en-US" altLang="zh-CN" sz="2000" dirty="0"/>
              <a:t>page</a:t>
            </a:r>
            <a:r>
              <a:rPr lang="zh-CN" altLang="en-US" sz="2000" dirty="0"/>
              <a:t>的状态的标志位</a:t>
            </a:r>
          </a:p>
        </p:txBody>
      </p:sp>
      <p:cxnSp>
        <p:nvCxnSpPr>
          <p:cNvPr id="12" name="直接箭头连接符 11">
            <a:extLst>
              <a:ext uri="{FF2B5EF4-FFF2-40B4-BE49-F238E27FC236}">
                <a16:creationId xmlns:a16="http://schemas.microsoft.com/office/drawing/2014/main" id="{63F21EA2-07AB-41EB-8470-C9E73F63850B}"/>
              </a:ext>
            </a:extLst>
          </p:cNvPr>
          <p:cNvCxnSpPr/>
          <p:nvPr/>
        </p:nvCxnSpPr>
        <p:spPr bwMode="auto">
          <a:xfrm>
            <a:off x="3661116" y="4556779"/>
            <a:ext cx="917408" cy="184666"/>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5197499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1196752"/>
            <a:ext cx="2448271" cy="3707541"/>
          </a:xfrm>
        </p:spPr>
        <p:txBody>
          <a:bodyPr/>
          <a:lstStyle/>
          <a:p>
            <a:pPr marL="0" indent="0">
              <a:buNone/>
            </a:pPr>
            <a:r>
              <a:rPr lang="en-US" altLang="zh-CN" sz="2000" dirty="0"/>
              <a:t>flags</a:t>
            </a:r>
            <a:r>
              <a:rPr lang="zh-CN" altLang="en-US" sz="2000" dirty="0"/>
              <a:t>的几种情况</a:t>
            </a:r>
            <a:r>
              <a:rPr lang="en-US" altLang="zh-CN" sz="2000" dirty="0"/>
              <a:t>:</a:t>
            </a:r>
          </a:p>
        </p:txBody>
      </p:sp>
      <p:sp>
        <p:nvSpPr>
          <p:cNvPr id="2" name="标题 1"/>
          <p:cNvSpPr>
            <a:spLocks noGrp="1"/>
          </p:cNvSpPr>
          <p:nvPr>
            <p:ph type="title"/>
          </p:nvPr>
        </p:nvSpPr>
        <p:spPr/>
        <p:txBody>
          <a:bodyPr/>
          <a:lstStyle/>
          <a:p>
            <a:r>
              <a:rPr lang="zh-CN" altLang="en-US" dirty="0"/>
              <a:t>物理页数据结构</a:t>
            </a:r>
          </a:p>
        </p:txBody>
      </p:sp>
      <p:sp>
        <p:nvSpPr>
          <p:cNvPr id="4" name="TextBox 3"/>
          <p:cNvSpPr txBox="1"/>
          <p:nvPr/>
        </p:nvSpPr>
        <p:spPr>
          <a:xfrm>
            <a:off x="4264857" y="1196752"/>
            <a:ext cx="3638627" cy="4708981"/>
          </a:xfrm>
          <a:prstGeom prst="rect">
            <a:avLst/>
          </a:prstGeom>
          <a:noFill/>
        </p:spPr>
        <p:txBody>
          <a:bodyPr wrap="square" rtlCol="0">
            <a:spAutoFit/>
          </a:bodyPr>
          <a:lstStyle/>
          <a:p>
            <a:r>
              <a:rPr lang="en-US" altLang="zh-CN" sz="2000" b="1" dirty="0" err="1"/>
              <a:t>PG_dirty</a:t>
            </a:r>
            <a:r>
              <a:rPr lang="zh-CN" altLang="en-US" sz="2000" dirty="0"/>
              <a:t>：该</a:t>
            </a:r>
            <a:r>
              <a:rPr lang="en-US" altLang="zh-CN" sz="2000" dirty="0"/>
              <a:t>page</a:t>
            </a:r>
            <a:r>
              <a:rPr lang="zh-CN" altLang="en-US" sz="2000" dirty="0"/>
              <a:t>被写过数据，但这些数据尚未被写到磁盘上</a:t>
            </a:r>
            <a:endParaRPr lang="en-US" altLang="zh-CN" sz="2000" dirty="0"/>
          </a:p>
          <a:p>
            <a:endParaRPr lang="en-US" altLang="zh-CN" sz="2000" dirty="0"/>
          </a:p>
          <a:p>
            <a:r>
              <a:rPr lang="en-US" altLang="zh-CN" sz="2000" b="1" dirty="0" err="1"/>
              <a:t>PG_highmem</a:t>
            </a:r>
            <a:r>
              <a:rPr lang="en-US" altLang="zh-CN" sz="2000" dirty="0"/>
              <a:t>: </a:t>
            </a:r>
            <a:r>
              <a:rPr lang="zh-CN" altLang="en-US" sz="2000" dirty="0"/>
              <a:t>该</a:t>
            </a:r>
            <a:r>
              <a:rPr lang="en-US" altLang="zh-CN" sz="2000" dirty="0"/>
              <a:t>page</a:t>
            </a:r>
            <a:r>
              <a:rPr lang="zh-CN" altLang="en-US" sz="2000" dirty="0"/>
              <a:t>在高端地址</a:t>
            </a:r>
            <a:endParaRPr lang="en-US" altLang="zh-CN" sz="2000" dirty="0"/>
          </a:p>
          <a:p>
            <a:endParaRPr lang="en-US" altLang="zh-CN" sz="2000" dirty="0"/>
          </a:p>
          <a:p>
            <a:r>
              <a:rPr lang="en-US" altLang="zh-CN" sz="2000" b="1" dirty="0" err="1"/>
              <a:t>PG_locked</a:t>
            </a:r>
            <a:r>
              <a:rPr lang="en-US" altLang="zh-CN" sz="2000" dirty="0"/>
              <a:t>: </a:t>
            </a:r>
            <a:r>
              <a:rPr lang="zh-CN" altLang="en-US" sz="2000" dirty="0"/>
              <a:t>该</a:t>
            </a:r>
            <a:r>
              <a:rPr lang="en-US" altLang="zh-CN" sz="2000" dirty="0"/>
              <a:t>page</a:t>
            </a:r>
            <a:r>
              <a:rPr lang="zh-CN" altLang="en-US" sz="2000" dirty="0"/>
              <a:t>被上锁</a:t>
            </a:r>
            <a:endParaRPr lang="en-US" altLang="zh-CN" sz="2000" dirty="0"/>
          </a:p>
          <a:p>
            <a:endParaRPr lang="en-US" altLang="zh-CN" sz="2000" dirty="0"/>
          </a:p>
          <a:p>
            <a:r>
              <a:rPr lang="en-US" altLang="zh-CN" sz="2000" b="1" dirty="0" err="1"/>
              <a:t>PG_lru</a:t>
            </a:r>
            <a:r>
              <a:rPr lang="en-US" altLang="zh-CN" sz="2000" dirty="0"/>
              <a:t>, </a:t>
            </a:r>
            <a:r>
              <a:rPr lang="en-US" altLang="zh-CN" sz="2000" b="1" dirty="0" err="1"/>
              <a:t>PG_referenced</a:t>
            </a:r>
            <a:r>
              <a:rPr lang="en-US" altLang="zh-CN" sz="2000" dirty="0"/>
              <a:t>: </a:t>
            </a:r>
            <a:r>
              <a:rPr lang="zh-CN" altLang="en-US" sz="2000" dirty="0"/>
              <a:t>用于页面替换算法中</a:t>
            </a:r>
            <a:endParaRPr lang="en-US" altLang="zh-CN" sz="2000" dirty="0"/>
          </a:p>
          <a:p>
            <a:endParaRPr lang="en-US" altLang="zh-CN" sz="2000" dirty="0"/>
          </a:p>
          <a:p>
            <a:r>
              <a:rPr lang="en-US" altLang="zh-CN" sz="2000" b="1" dirty="0" err="1"/>
              <a:t>PG_slab</a:t>
            </a:r>
            <a:r>
              <a:rPr lang="zh-CN" altLang="en-US" sz="2000" dirty="0"/>
              <a:t>： 用于</a:t>
            </a:r>
            <a:r>
              <a:rPr lang="en-US" altLang="zh-CN" sz="2000" dirty="0"/>
              <a:t>slab</a:t>
            </a:r>
            <a:r>
              <a:rPr lang="zh-CN" altLang="en-US" sz="2000" dirty="0"/>
              <a:t>分配器中</a:t>
            </a:r>
            <a:endParaRPr lang="en-US" altLang="zh-CN" sz="2000" dirty="0"/>
          </a:p>
          <a:p>
            <a:endParaRPr lang="en-US" altLang="zh-CN" sz="2000" dirty="0"/>
          </a:p>
          <a:p>
            <a:r>
              <a:rPr lang="en-US" altLang="zh-CN" sz="2000" b="1" dirty="0" err="1"/>
              <a:t>PG_uptodata</a:t>
            </a:r>
            <a:r>
              <a:rPr lang="en-US" altLang="zh-CN" sz="2000" dirty="0"/>
              <a:t>: </a:t>
            </a:r>
            <a:r>
              <a:rPr lang="zh-CN" altLang="en-US" sz="2000" dirty="0"/>
              <a:t>该页中数据从磁盘中读取后，该位被设定。</a:t>
            </a:r>
            <a:endParaRPr lang="en-US" altLang="zh-CN" sz="2000" dirty="0"/>
          </a:p>
        </p:txBody>
      </p:sp>
    </p:spTree>
    <p:extLst>
      <p:ext uri="{BB962C8B-B14F-4D97-AF65-F5344CB8AC3E}">
        <p14:creationId xmlns:p14="http://schemas.microsoft.com/office/powerpoint/2010/main" val="241761064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内存模型</a:t>
            </a:r>
            <a:endParaRPr lang="en-US" altLang="zh-CN" dirty="0"/>
          </a:p>
          <a:p>
            <a:r>
              <a:rPr lang="zh-CN" altLang="en-US" dirty="0"/>
              <a:t>内存、</a:t>
            </a:r>
            <a:r>
              <a:rPr lang="en-US" altLang="zh-CN" dirty="0"/>
              <a:t>CPU </a:t>
            </a:r>
            <a:r>
              <a:rPr lang="zh-CN" altLang="en-US" dirty="0"/>
              <a:t>缓存</a:t>
            </a:r>
            <a:endParaRPr lang="en-US" altLang="zh-CN" dirty="0"/>
          </a:p>
          <a:p>
            <a:r>
              <a:rPr lang="en-US" altLang="zh-CN" dirty="0"/>
              <a:t>B/L Endian</a:t>
            </a:r>
          </a:p>
          <a:p>
            <a:r>
              <a:rPr lang="zh-CN" altLang="en-US" dirty="0"/>
              <a:t>节点，管理区，物理页</a:t>
            </a:r>
            <a:endParaRPr lang="en-US" altLang="zh-CN" dirty="0"/>
          </a:p>
          <a:p>
            <a:r>
              <a:rPr lang="zh-CN" altLang="en-US" dirty="0">
                <a:solidFill>
                  <a:srgbClr val="FF0000"/>
                </a:solidFill>
              </a:rPr>
              <a:t>寻址过程</a:t>
            </a:r>
            <a:endParaRPr lang="en-US" altLang="zh-CN" dirty="0">
              <a:solidFill>
                <a:srgbClr val="FF0000"/>
              </a:solidFill>
            </a:endParaRPr>
          </a:p>
          <a:p>
            <a:pPr marL="0" indent="0">
              <a:buNone/>
            </a:pPr>
            <a:endParaRPr lang="en-US" altLang="zh-CN" dirty="0">
              <a:latin typeface="Arial Narrow" charset="0"/>
            </a:endParaRPr>
          </a:p>
          <a:p>
            <a:endParaRPr lang="en-US" altLang="zh-CN" dirty="0">
              <a:latin typeface="Arial Narrow" charset="0"/>
            </a:endParaRPr>
          </a:p>
          <a:p>
            <a:endParaRPr lang="en-US" altLang="zh-CN" dirty="0"/>
          </a:p>
          <a:p>
            <a:pPr marL="0" indent="0">
              <a:buNone/>
            </a:pPr>
            <a:endParaRPr lang="en-US" dirty="0"/>
          </a:p>
        </p:txBody>
      </p:sp>
      <p:sp>
        <p:nvSpPr>
          <p:cNvPr id="2" name="Title 1"/>
          <p:cNvSpPr>
            <a:spLocks noGrp="1"/>
          </p:cNvSpPr>
          <p:nvPr>
            <p:ph type="title"/>
          </p:nvPr>
        </p:nvSpPr>
        <p:spPr/>
        <p:txBody>
          <a:bodyPr/>
          <a:lstStyle/>
          <a:p>
            <a:r>
              <a:rPr lang="en-US" dirty="0"/>
              <a:t>大纲</a:t>
            </a:r>
          </a:p>
        </p:txBody>
      </p:sp>
    </p:spTree>
    <p:extLst>
      <p:ext uri="{BB962C8B-B14F-4D97-AF65-F5344CB8AC3E}">
        <p14:creationId xmlns:p14="http://schemas.microsoft.com/office/powerpoint/2010/main" val="50769091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3" name="Rectangle 3"/>
          <p:cNvSpPr>
            <a:spLocks noGrp="1" noChangeArrowheads="1"/>
          </p:cNvSpPr>
          <p:nvPr>
            <p:ph idx="1"/>
          </p:nvPr>
        </p:nvSpPr>
        <p:spPr>
          <a:xfrm>
            <a:off x="301625" y="1844824"/>
            <a:ext cx="8540750" cy="4608513"/>
          </a:xfrm>
        </p:spPr>
        <p:txBody>
          <a:bodyPr/>
          <a:lstStyle/>
          <a:p>
            <a:pPr>
              <a:lnSpc>
                <a:spcPct val="100000"/>
              </a:lnSpc>
            </a:pPr>
            <a:r>
              <a:rPr lang="zh-CN" altLang="en-US" sz="2400" dirty="0">
                <a:sym typeface="Symbol" charset="0"/>
              </a:rPr>
              <a:t>逻辑地址</a:t>
            </a:r>
            <a:endParaRPr kumimoji="1" lang="zh-CN" altLang="en-US" sz="2400" b="1" dirty="0">
              <a:sym typeface="Symbol" charset="0"/>
            </a:endParaRPr>
          </a:p>
          <a:p>
            <a:pPr lvl="1"/>
            <a:r>
              <a:rPr lang="zh-CN" altLang="en-US" sz="2000" dirty="0"/>
              <a:t>指的是机器语言指令中，用来指定一个操作数或者是一条指令的地址，每个逻辑地址由一个段和偏移量组成，偏移量指明了从段开始的地方到实际地址之间的距离。</a:t>
            </a:r>
            <a:endParaRPr lang="zh-CN" altLang="en-US" dirty="0">
              <a:sym typeface="Symbol" charset="0"/>
            </a:endParaRPr>
          </a:p>
          <a:p>
            <a:pPr>
              <a:lnSpc>
                <a:spcPct val="100000"/>
              </a:lnSpc>
            </a:pPr>
            <a:r>
              <a:rPr lang="zh-CN" altLang="en-US" sz="2400" dirty="0">
                <a:sym typeface="Symbol" charset="0"/>
              </a:rPr>
              <a:t>线性地址</a:t>
            </a:r>
            <a:endParaRPr kumimoji="1" lang="zh-CN" altLang="en-US" sz="2400" b="1" dirty="0">
              <a:sym typeface="Symbol" charset="0"/>
            </a:endParaRPr>
          </a:p>
          <a:p>
            <a:pPr lvl="1"/>
            <a:r>
              <a:rPr lang="en-US" altLang="zh-CN" sz="2000" dirty="0"/>
              <a:t>32</a:t>
            </a:r>
            <a:r>
              <a:rPr lang="zh-CN" altLang="en-US" sz="2000" dirty="0"/>
              <a:t>位无符号整数，可以表示</a:t>
            </a:r>
            <a:r>
              <a:rPr lang="en-US" altLang="zh-CN" sz="2000" dirty="0"/>
              <a:t>4GB</a:t>
            </a:r>
            <a:r>
              <a:rPr lang="zh-CN" altLang="en-US" sz="2000" dirty="0"/>
              <a:t>地址空间，线性地址通常用</a:t>
            </a:r>
            <a:r>
              <a:rPr lang="en-US" altLang="zh-CN" sz="2000" dirty="0"/>
              <a:t>16</a:t>
            </a:r>
            <a:r>
              <a:rPr lang="zh-CN" altLang="en-US" sz="2000" dirty="0"/>
              <a:t>进制数字表示，值的范围从</a:t>
            </a:r>
            <a:r>
              <a:rPr lang="en-US" altLang="zh-CN" sz="2000" dirty="0"/>
              <a:t>0x00000000</a:t>
            </a:r>
            <a:r>
              <a:rPr lang="zh-CN" altLang="en-US" sz="2000" dirty="0"/>
              <a:t>到</a:t>
            </a:r>
            <a:r>
              <a:rPr lang="en-US" altLang="zh-CN" sz="2000" dirty="0"/>
              <a:t>0xffffffff</a:t>
            </a:r>
            <a:endParaRPr lang="zh-CN" altLang="en-US" dirty="0">
              <a:sym typeface="Symbol" charset="0"/>
            </a:endParaRPr>
          </a:p>
          <a:p>
            <a:pPr>
              <a:lnSpc>
                <a:spcPct val="100000"/>
              </a:lnSpc>
            </a:pPr>
            <a:r>
              <a:rPr lang="zh-CN" altLang="en-US" sz="2400" dirty="0">
                <a:sym typeface="Symbol" charset="0"/>
              </a:rPr>
              <a:t>物理地址</a:t>
            </a:r>
            <a:endParaRPr kumimoji="1" lang="zh-CN" altLang="en-US" sz="2400" b="1" dirty="0">
              <a:sym typeface="Symbol" charset="0"/>
            </a:endParaRPr>
          </a:p>
          <a:p>
            <a:pPr lvl="1"/>
            <a:r>
              <a:rPr lang="en-US" altLang="zh-CN" sz="2000" dirty="0" err="1"/>
              <a:t>用于内存芯片级的单元寻址，与</a:t>
            </a:r>
            <a:r>
              <a:rPr lang="zh-CN" altLang="en-US" sz="2000" dirty="0"/>
              <a:t>从</a:t>
            </a:r>
            <a:r>
              <a:rPr lang="en-US" altLang="zh-CN" sz="2000" dirty="0" err="1"/>
              <a:t>cpu</a:t>
            </a:r>
            <a:r>
              <a:rPr lang="zh-CN" altLang="en-US" sz="2000" dirty="0"/>
              <a:t>的地址引脚发送到内存总线上的电信号</a:t>
            </a:r>
            <a:r>
              <a:rPr lang="en-US" altLang="zh-CN" sz="2000" dirty="0" err="1"/>
              <a:t>相对应</a:t>
            </a:r>
            <a:r>
              <a:rPr lang="en-US" altLang="zh-CN" sz="2000" dirty="0"/>
              <a:t>，</a:t>
            </a:r>
            <a:r>
              <a:rPr lang="zh-CN" altLang="en-US" sz="2000" dirty="0"/>
              <a:t>物理地址由</a:t>
            </a:r>
            <a:r>
              <a:rPr lang="en-US" altLang="zh-CN" sz="2000" dirty="0"/>
              <a:t>32</a:t>
            </a:r>
            <a:r>
              <a:rPr lang="zh-CN" altLang="en-US" sz="2000" dirty="0"/>
              <a:t>位无符号整数表示。</a:t>
            </a:r>
            <a:endParaRPr lang="zh-CN" altLang="en-US" sz="2000" dirty="0">
              <a:sym typeface="Symbol" charset="0"/>
            </a:endParaRPr>
          </a:p>
        </p:txBody>
      </p:sp>
      <p:sp>
        <p:nvSpPr>
          <p:cNvPr id="414722" name="Rectangle 2"/>
          <p:cNvSpPr>
            <a:spLocks noGrp="1" noChangeArrowheads="1"/>
          </p:cNvSpPr>
          <p:nvPr>
            <p:ph type="title"/>
          </p:nvPr>
        </p:nvSpPr>
        <p:spPr/>
        <p:txBody>
          <a:bodyPr/>
          <a:lstStyle/>
          <a:p>
            <a:r>
              <a:rPr lang="zh-CN" altLang="en-US" dirty="0"/>
              <a:t>逻辑地址、虚拟地址、物理地址</a:t>
            </a:r>
          </a:p>
        </p:txBody>
      </p:sp>
      <p:sp>
        <p:nvSpPr>
          <p:cNvPr id="2" name="文本框 1">
            <a:extLst>
              <a:ext uri="{FF2B5EF4-FFF2-40B4-BE49-F238E27FC236}">
                <a16:creationId xmlns:a16="http://schemas.microsoft.com/office/drawing/2014/main" id="{CE1E365D-C3B3-49E3-9D63-2D4EE2227D85}"/>
              </a:ext>
            </a:extLst>
          </p:cNvPr>
          <p:cNvSpPr txBox="1"/>
          <p:nvPr/>
        </p:nvSpPr>
        <p:spPr>
          <a:xfrm>
            <a:off x="333673" y="1350428"/>
            <a:ext cx="1877437" cy="461665"/>
          </a:xfrm>
          <a:prstGeom prst="rect">
            <a:avLst/>
          </a:prstGeom>
          <a:noFill/>
        </p:spPr>
        <p:txBody>
          <a:bodyPr wrap="none" rtlCol="0">
            <a:spAutoFit/>
          </a:bodyPr>
          <a:lstStyle/>
          <a:p>
            <a:r>
              <a:rPr lang="zh-CN" altLang="en-US" dirty="0">
                <a:solidFill>
                  <a:schemeClr val="tx1">
                    <a:lumMod val="50000"/>
                  </a:schemeClr>
                </a:solidFill>
              </a:rPr>
              <a:t>针对</a:t>
            </a:r>
            <a:r>
              <a:rPr lang="en-US" altLang="zh-CN" dirty="0">
                <a:solidFill>
                  <a:schemeClr val="tx1">
                    <a:lumMod val="50000"/>
                  </a:schemeClr>
                </a:solidFill>
              </a:rPr>
              <a:t>x86</a:t>
            </a:r>
            <a:r>
              <a:rPr lang="zh-CN" altLang="en-US" dirty="0">
                <a:solidFill>
                  <a:schemeClr val="tx1">
                    <a:lumMod val="50000"/>
                  </a:schemeClr>
                </a:solidFill>
              </a:rPr>
              <a:t>架构</a:t>
            </a:r>
          </a:p>
        </p:txBody>
      </p:sp>
    </p:spTree>
    <p:extLst>
      <p:ext uri="{BB962C8B-B14F-4D97-AF65-F5344CB8AC3E}">
        <p14:creationId xmlns:p14="http://schemas.microsoft.com/office/powerpoint/2010/main" val="367009693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3" name="Rectangle 3"/>
          <p:cNvSpPr>
            <a:spLocks noGrp="1" noChangeArrowheads="1"/>
          </p:cNvSpPr>
          <p:nvPr>
            <p:ph idx="1"/>
          </p:nvPr>
        </p:nvSpPr>
        <p:spPr>
          <a:xfrm>
            <a:off x="301625" y="1412775"/>
            <a:ext cx="8540750" cy="4608513"/>
          </a:xfrm>
        </p:spPr>
        <p:txBody>
          <a:bodyPr/>
          <a:lstStyle/>
          <a:p>
            <a:pPr lvl="1"/>
            <a:r>
              <a:rPr lang="zh-CN" altLang="en-US" sz="2000" dirty="0"/>
              <a:t>内存管理单元（</a:t>
            </a:r>
            <a:r>
              <a:rPr lang="en-US" altLang="zh-CN" sz="2000" dirty="0"/>
              <a:t>MMU</a:t>
            </a:r>
            <a:r>
              <a:rPr lang="zh-CN" altLang="en-US" sz="2000" dirty="0"/>
              <a:t>）通过一种称为分段单元的硬件电路把一个逻辑地址转换成线性地址；</a:t>
            </a:r>
            <a:endParaRPr lang="en-US" altLang="zh-CN" sz="2000" dirty="0"/>
          </a:p>
          <a:p>
            <a:pPr lvl="1"/>
            <a:r>
              <a:rPr lang="zh-CN" altLang="en-US" sz="2000" dirty="0"/>
              <a:t>第二步：通过分页单元的硬件电路把线性地址转换成一个物理地址。</a:t>
            </a:r>
          </a:p>
          <a:p>
            <a:pPr lvl="1"/>
            <a:endParaRPr lang="zh-CN" altLang="en-US" dirty="0">
              <a:sym typeface="Symbol" charset="0"/>
            </a:endParaRPr>
          </a:p>
          <a:p>
            <a:pPr lvl="1"/>
            <a:endParaRPr lang="zh-CN" altLang="en-US" dirty="0">
              <a:sym typeface="Symbol" charset="0"/>
            </a:endParaRPr>
          </a:p>
        </p:txBody>
      </p:sp>
      <p:sp>
        <p:nvSpPr>
          <p:cNvPr id="414722" name="Rectangle 2"/>
          <p:cNvSpPr>
            <a:spLocks noGrp="1" noChangeArrowheads="1"/>
          </p:cNvSpPr>
          <p:nvPr>
            <p:ph type="title"/>
          </p:nvPr>
        </p:nvSpPr>
        <p:spPr/>
        <p:txBody>
          <a:bodyPr/>
          <a:lstStyle/>
          <a:p>
            <a:r>
              <a:rPr lang="zh-CN" altLang="en-US" dirty="0"/>
              <a:t>逻辑地址转换</a:t>
            </a:r>
          </a:p>
        </p:txBody>
      </p:sp>
      <p:grpSp>
        <p:nvGrpSpPr>
          <p:cNvPr id="2" name="组合 1"/>
          <p:cNvGrpSpPr/>
          <p:nvPr/>
        </p:nvGrpSpPr>
        <p:grpSpPr>
          <a:xfrm>
            <a:off x="539640" y="3326040"/>
            <a:ext cx="7967520" cy="1198440"/>
            <a:chOff x="539640" y="4365000"/>
            <a:chExt cx="7967520" cy="1198440"/>
          </a:xfrm>
        </p:grpSpPr>
        <p:sp>
          <p:nvSpPr>
            <p:cNvPr id="4" name="CustomShape 4"/>
            <p:cNvSpPr/>
            <p:nvPr/>
          </p:nvSpPr>
          <p:spPr>
            <a:xfrm>
              <a:off x="539640" y="4365000"/>
              <a:ext cx="1151280" cy="1163520"/>
            </a:xfrm>
            <a:prstGeom prst="ellipse">
              <a:avLst/>
            </a:prstGeom>
            <a:solidFill>
              <a:srgbClr val="CCFF66"/>
            </a:solidFill>
            <a:ln>
              <a:noFill/>
            </a:ln>
          </p:spPr>
          <p:txBody>
            <a:bodyPr lIns="90000" tIns="45000" rIns="90000" bIns="45000"/>
            <a:lstStyle/>
            <a:p>
              <a:pPr algn="ctr">
                <a:lnSpc>
                  <a:spcPct val="100000"/>
                </a:lnSpc>
              </a:pPr>
              <a:r>
                <a:rPr lang="en-US" sz="2400" b="1" dirty="0" err="1">
                  <a:solidFill>
                    <a:srgbClr val="008000"/>
                  </a:solidFill>
                  <a:latin typeface="Times New Roman"/>
                  <a:ea typeface="楷体_GB2312"/>
                </a:rPr>
                <a:t>逻辑地址</a:t>
              </a:r>
              <a:endParaRPr dirty="0"/>
            </a:p>
          </p:txBody>
        </p:sp>
        <p:sp>
          <p:nvSpPr>
            <p:cNvPr id="5" name="CustomShape 10"/>
            <p:cNvSpPr/>
            <p:nvPr/>
          </p:nvSpPr>
          <p:spPr>
            <a:xfrm>
              <a:off x="1691640" y="4715640"/>
              <a:ext cx="766080" cy="483840"/>
            </a:xfrm>
            <a:prstGeom prst="rightArrow">
              <a:avLst>
                <a:gd name="adj1" fmla="val 50000"/>
                <a:gd name="adj2" fmla="val 50000"/>
              </a:avLst>
            </a:prstGeom>
            <a:solidFill>
              <a:srgbClr val="CCFF66"/>
            </a:solidFill>
            <a:ln>
              <a:noFill/>
            </a:ln>
          </p:spPr>
        </p:sp>
        <p:sp>
          <p:nvSpPr>
            <p:cNvPr id="6" name="CustomShape 3"/>
            <p:cNvSpPr/>
            <p:nvPr/>
          </p:nvSpPr>
          <p:spPr>
            <a:xfrm>
              <a:off x="2458440" y="4524480"/>
              <a:ext cx="913680" cy="911520"/>
            </a:xfrm>
            <a:prstGeom prst="roundRect">
              <a:avLst>
                <a:gd name="adj" fmla="val 16667"/>
              </a:avLst>
            </a:prstGeom>
            <a:solidFill>
              <a:srgbClr val="CCFF66"/>
            </a:solidFill>
            <a:ln>
              <a:noFill/>
            </a:ln>
          </p:spPr>
          <p:txBody>
            <a:bodyPr lIns="90000" tIns="45000" rIns="90000" bIns="45000"/>
            <a:lstStyle/>
            <a:p>
              <a:pPr algn="ctr">
                <a:lnSpc>
                  <a:spcPct val="100000"/>
                </a:lnSpc>
              </a:pPr>
              <a:r>
                <a:rPr lang="en-US" sz="2400" b="1" dirty="0" err="1">
                  <a:solidFill>
                    <a:srgbClr val="008000"/>
                  </a:solidFill>
                  <a:latin typeface="Times New Roman"/>
                  <a:ea typeface="楷体_GB2312"/>
                </a:rPr>
                <a:t>分段单元</a:t>
              </a:r>
              <a:endParaRPr dirty="0"/>
            </a:p>
          </p:txBody>
        </p:sp>
        <p:sp>
          <p:nvSpPr>
            <p:cNvPr id="7" name="CustomShape 11"/>
            <p:cNvSpPr/>
            <p:nvPr/>
          </p:nvSpPr>
          <p:spPr>
            <a:xfrm>
              <a:off x="3372840" y="4750560"/>
              <a:ext cx="622080" cy="483840"/>
            </a:xfrm>
            <a:prstGeom prst="rightArrow">
              <a:avLst>
                <a:gd name="adj1" fmla="val 50000"/>
                <a:gd name="adj2" fmla="val 50000"/>
              </a:avLst>
            </a:prstGeom>
            <a:solidFill>
              <a:srgbClr val="CCFF66"/>
            </a:solidFill>
            <a:ln>
              <a:noFill/>
            </a:ln>
          </p:spPr>
        </p:sp>
        <p:sp>
          <p:nvSpPr>
            <p:cNvPr id="8" name="CustomShape 5"/>
            <p:cNvSpPr/>
            <p:nvPr/>
          </p:nvSpPr>
          <p:spPr>
            <a:xfrm>
              <a:off x="3996000" y="4399920"/>
              <a:ext cx="1223280" cy="1163520"/>
            </a:xfrm>
            <a:prstGeom prst="ellipse">
              <a:avLst/>
            </a:prstGeom>
            <a:solidFill>
              <a:srgbClr val="CCFF66"/>
            </a:solidFill>
            <a:ln>
              <a:noFill/>
            </a:ln>
          </p:spPr>
          <p:txBody>
            <a:bodyPr lIns="90000" tIns="45000" rIns="90000" bIns="45000"/>
            <a:lstStyle/>
            <a:p>
              <a:pPr algn="ctr">
                <a:lnSpc>
                  <a:spcPct val="100000"/>
                </a:lnSpc>
              </a:pPr>
              <a:r>
                <a:rPr lang="en-US" sz="2400" b="1" dirty="0" err="1">
                  <a:solidFill>
                    <a:srgbClr val="008000"/>
                  </a:solidFill>
                  <a:latin typeface="Times New Roman"/>
                  <a:ea typeface="楷体_GB2312"/>
                </a:rPr>
                <a:t>线性地址</a:t>
              </a:r>
              <a:endParaRPr dirty="0"/>
            </a:p>
          </p:txBody>
        </p:sp>
        <p:sp>
          <p:nvSpPr>
            <p:cNvPr id="9" name="CustomShape 12"/>
            <p:cNvSpPr/>
            <p:nvPr/>
          </p:nvSpPr>
          <p:spPr>
            <a:xfrm>
              <a:off x="5220000" y="4796280"/>
              <a:ext cx="628200" cy="483840"/>
            </a:xfrm>
            <a:prstGeom prst="rightArrow">
              <a:avLst>
                <a:gd name="adj1" fmla="val 50000"/>
                <a:gd name="adj2" fmla="val 50000"/>
              </a:avLst>
            </a:prstGeom>
            <a:solidFill>
              <a:srgbClr val="CCFF66"/>
            </a:solidFill>
            <a:ln>
              <a:noFill/>
            </a:ln>
          </p:spPr>
        </p:sp>
        <p:sp>
          <p:nvSpPr>
            <p:cNvPr id="10" name="CustomShape 8"/>
            <p:cNvSpPr/>
            <p:nvPr/>
          </p:nvSpPr>
          <p:spPr>
            <a:xfrm>
              <a:off x="5848920" y="4533480"/>
              <a:ext cx="913680" cy="911520"/>
            </a:xfrm>
            <a:prstGeom prst="roundRect">
              <a:avLst>
                <a:gd name="adj" fmla="val 16667"/>
              </a:avLst>
            </a:prstGeom>
            <a:solidFill>
              <a:srgbClr val="CCFF66"/>
            </a:solidFill>
            <a:ln>
              <a:noFill/>
            </a:ln>
          </p:spPr>
          <p:txBody>
            <a:bodyPr lIns="90000" tIns="45000" rIns="90000" bIns="45000"/>
            <a:lstStyle/>
            <a:p>
              <a:pPr algn="ctr">
                <a:lnSpc>
                  <a:spcPct val="100000"/>
                </a:lnSpc>
              </a:pPr>
              <a:r>
                <a:rPr lang="en-US" sz="2400" b="1" dirty="0" err="1">
                  <a:solidFill>
                    <a:srgbClr val="008000"/>
                  </a:solidFill>
                  <a:latin typeface="Times New Roman"/>
                  <a:ea typeface="楷体_GB2312"/>
                </a:rPr>
                <a:t>分页单元</a:t>
              </a:r>
              <a:endParaRPr dirty="0"/>
            </a:p>
          </p:txBody>
        </p:sp>
        <p:sp>
          <p:nvSpPr>
            <p:cNvPr id="11" name="CustomShape 13"/>
            <p:cNvSpPr/>
            <p:nvPr/>
          </p:nvSpPr>
          <p:spPr>
            <a:xfrm>
              <a:off x="6763320" y="4776480"/>
              <a:ext cx="592560" cy="483840"/>
            </a:xfrm>
            <a:prstGeom prst="rightArrow">
              <a:avLst>
                <a:gd name="adj1" fmla="val 50000"/>
                <a:gd name="adj2" fmla="val 50000"/>
              </a:avLst>
            </a:prstGeom>
            <a:solidFill>
              <a:srgbClr val="CCFF66"/>
            </a:solidFill>
            <a:ln>
              <a:noFill/>
            </a:ln>
          </p:spPr>
        </p:sp>
        <p:sp>
          <p:nvSpPr>
            <p:cNvPr id="12" name="CustomShape 9"/>
            <p:cNvSpPr/>
            <p:nvPr/>
          </p:nvSpPr>
          <p:spPr>
            <a:xfrm>
              <a:off x="7355880" y="4398480"/>
              <a:ext cx="1151280" cy="1163520"/>
            </a:xfrm>
            <a:prstGeom prst="ellipse">
              <a:avLst/>
            </a:prstGeom>
            <a:solidFill>
              <a:srgbClr val="CCFF66"/>
            </a:solidFill>
            <a:ln>
              <a:noFill/>
            </a:ln>
          </p:spPr>
          <p:txBody>
            <a:bodyPr lIns="90000" tIns="45000" rIns="90000" bIns="45000"/>
            <a:lstStyle/>
            <a:p>
              <a:pPr algn="ctr">
                <a:lnSpc>
                  <a:spcPct val="100000"/>
                </a:lnSpc>
              </a:pPr>
              <a:r>
                <a:rPr lang="en-US" sz="2400" b="1" dirty="0" err="1">
                  <a:solidFill>
                    <a:srgbClr val="008000"/>
                  </a:solidFill>
                  <a:latin typeface="Times New Roman"/>
                  <a:ea typeface="楷体_GB2312"/>
                </a:rPr>
                <a:t>物理地址</a:t>
              </a:r>
              <a:endParaRPr dirty="0"/>
            </a:p>
          </p:txBody>
        </p:sp>
      </p:grpSp>
    </p:spTree>
    <p:extLst>
      <p:ext uri="{BB962C8B-B14F-4D97-AF65-F5344CB8AC3E}">
        <p14:creationId xmlns:p14="http://schemas.microsoft.com/office/powerpoint/2010/main" val="265002128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7FB6526-85EB-400A-9C9D-37D282F0088D}"/>
              </a:ext>
            </a:extLst>
          </p:cNvPr>
          <p:cNvSpPr>
            <a:spLocks noGrp="1"/>
          </p:cNvSpPr>
          <p:nvPr>
            <p:ph idx="1"/>
          </p:nvPr>
        </p:nvSpPr>
        <p:spPr/>
        <p:txBody>
          <a:bodyPr/>
          <a:lstStyle/>
          <a:p>
            <a:endParaRPr lang="zh-CN" altLang="en-US"/>
          </a:p>
        </p:txBody>
      </p:sp>
      <p:sp>
        <p:nvSpPr>
          <p:cNvPr id="2" name="标题 1">
            <a:extLst>
              <a:ext uri="{FF2B5EF4-FFF2-40B4-BE49-F238E27FC236}">
                <a16:creationId xmlns:a16="http://schemas.microsoft.com/office/drawing/2014/main" id="{A254FD67-DFA4-45BE-BAB7-2DCC1260D1D1}"/>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1685A7E6-8427-6C43-9FCE-8A86072BDB60}"/>
              </a:ext>
            </a:extLst>
          </p:cNvPr>
          <p:cNvPicPr>
            <a:picLocks noChangeAspect="1"/>
          </p:cNvPicPr>
          <p:nvPr/>
        </p:nvPicPr>
        <p:blipFill>
          <a:blip r:embed="rId3"/>
          <a:stretch>
            <a:fillRect/>
          </a:stretch>
        </p:blipFill>
        <p:spPr>
          <a:xfrm>
            <a:off x="611725" y="2276920"/>
            <a:ext cx="3030990" cy="3030990"/>
          </a:xfrm>
          <a:prstGeom prst="rect">
            <a:avLst/>
          </a:prstGeom>
        </p:spPr>
      </p:pic>
      <p:pic>
        <p:nvPicPr>
          <p:cNvPr id="4" name="图片 3">
            <a:extLst>
              <a:ext uri="{FF2B5EF4-FFF2-40B4-BE49-F238E27FC236}">
                <a16:creationId xmlns:a16="http://schemas.microsoft.com/office/drawing/2014/main" id="{835BD3E8-96E1-4B45-BDEB-B74F8614E8D9}"/>
              </a:ext>
            </a:extLst>
          </p:cNvPr>
          <p:cNvPicPr>
            <a:picLocks noChangeAspect="1"/>
          </p:cNvPicPr>
          <p:nvPr/>
        </p:nvPicPr>
        <p:blipFill>
          <a:blip r:embed="rId4"/>
          <a:stretch>
            <a:fillRect/>
          </a:stretch>
        </p:blipFill>
        <p:spPr>
          <a:xfrm>
            <a:off x="4715379" y="2276920"/>
            <a:ext cx="3816896" cy="2777335"/>
          </a:xfrm>
          <a:prstGeom prst="rect">
            <a:avLst/>
          </a:prstGeom>
        </p:spPr>
      </p:pic>
    </p:spTree>
    <p:extLst>
      <p:ext uri="{BB962C8B-B14F-4D97-AF65-F5344CB8AC3E}">
        <p14:creationId xmlns:p14="http://schemas.microsoft.com/office/powerpoint/2010/main" val="4305812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从</a:t>
            </a:r>
            <a:r>
              <a:rPr lang="en-US" altLang="zh-CN" dirty="0"/>
              <a:t>80286</a:t>
            </a:r>
            <a:r>
              <a:rPr lang="zh-CN" altLang="en-US" dirty="0"/>
              <a:t>开始，</a:t>
            </a:r>
            <a:r>
              <a:rPr lang="en-US" altLang="zh-CN" dirty="0" err="1"/>
              <a:t>cpu</a:t>
            </a:r>
            <a:r>
              <a:rPr lang="zh-CN" altLang="en-US" dirty="0"/>
              <a:t>开始使用两种不同的方式来执行地址转换</a:t>
            </a:r>
            <a:endParaRPr lang="en-US" altLang="zh-CN" dirty="0"/>
          </a:p>
          <a:p>
            <a:pPr lvl="1"/>
            <a:r>
              <a:rPr lang="zh-CN" altLang="en-US" dirty="0"/>
              <a:t>实模式 （维持处理器与早期的模型兼容）</a:t>
            </a:r>
            <a:endParaRPr lang="en-US" altLang="zh-CN" dirty="0"/>
          </a:p>
          <a:p>
            <a:pPr lvl="1"/>
            <a:r>
              <a:rPr lang="zh-CN" altLang="en-US" dirty="0"/>
              <a:t>保护模式</a:t>
            </a:r>
            <a:endParaRPr lang="en-US" altLang="zh-CN" dirty="0"/>
          </a:p>
          <a:p>
            <a:r>
              <a:rPr lang="zh-CN" altLang="en-US" dirty="0"/>
              <a:t>操作系统启动后，只有实模式，然后通过打开</a:t>
            </a:r>
            <a:r>
              <a:rPr lang="en-US" altLang="zh-CN" dirty="0"/>
              <a:t>A20</a:t>
            </a:r>
            <a:endParaRPr lang="zh-CN" altLang="en-US" dirty="0"/>
          </a:p>
          <a:p>
            <a:r>
              <a:rPr lang="zh-CN" altLang="en-US" dirty="0"/>
              <a:t>置</a:t>
            </a:r>
            <a:r>
              <a:rPr lang="en-US" altLang="zh-CN" dirty="0"/>
              <a:t>cr0</a:t>
            </a:r>
            <a:r>
              <a:rPr lang="zh-CN" altLang="en-US" dirty="0"/>
              <a:t>的</a:t>
            </a:r>
            <a:r>
              <a:rPr lang="en-US" altLang="zh-CN" dirty="0"/>
              <a:t>PE</a:t>
            </a:r>
            <a:r>
              <a:rPr lang="zh-CN" altLang="en-US" dirty="0"/>
              <a:t>位，跳转进入保护模式</a:t>
            </a:r>
          </a:p>
          <a:p>
            <a:endParaRPr lang="zh-CN" altLang="en-US" dirty="0"/>
          </a:p>
        </p:txBody>
      </p:sp>
      <p:sp>
        <p:nvSpPr>
          <p:cNvPr id="2" name="标题 1"/>
          <p:cNvSpPr>
            <a:spLocks noGrp="1"/>
          </p:cNvSpPr>
          <p:nvPr>
            <p:ph type="title"/>
          </p:nvPr>
        </p:nvSpPr>
        <p:spPr/>
        <p:txBody>
          <a:bodyPr/>
          <a:lstStyle/>
          <a:p>
            <a:r>
              <a:rPr lang="zh-CN" altLang="en-US" dirty="0"/>
              <a:t>分段寻址</a:t>
            </a:r>
          </a:p>
        </p:txBody>
      </p:sp>
    </p:spTree>
    <p:extLst>
      <p:ext uri="{BB962C8B-B14F-4D97-AF65-F5344CB8AC3E}">
        <p14:creationId xmlns:p14="http://schemas.microsoft.com/office/powerpoint/2010/main" val="218162952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000" dirty="0"/>
              <a:t>处理器是 按照字节编址的，因此内存是按照字节顺序进行组织和访问的。在访问一个或多个字节时，用字节地址对它们在内存中的位置进行定位。</a:t>
            </a:r>
            <a:endParaRPr lang="en-US" altLang="zh-CN" sz="2000" dirty="0"/>
          </a:p>
          <a:p>
            <a:r>
              <a:rPr lang="zh-CN" altLang="en-US" sz="2000" dirty="0"/>
              <a:t>处理器也支持分段寻址，这种寻址方式是指程序可以有多个独立的地址空间，叫作段。比如一个程序可以分别把它的指令和数据保存在指令段和数据段中。</a:t>
            </a:r>
            <a:endParaRPr lang="en-US" altLang="zh-CN" sz="2000" dirty="0"/>
          </a:p>
          <a:p>
            <a:r>
              <a:rPr lang="zh-CN" altLang="en-US" sz="2000" dirty="0"/>
              <a:t>这些段的起始地址被保存在段寄存器中。</a:t>
            </a:r>
            <a:endParaRPr lang="en-US" altLang="zh-CN" sz="2000" dirty="0"/>
          </a:p>
          <a:p>
            <a:pPr lvl="1"/>
            <a:r>
              <a:rPr lang="en-US" altLang="zh-CN" sz="1800" dirty="0" err="1"/>
              <a:t>cs</a:t>
            </a:r>
            <a:r>
              <a:rPr lang="en-US" altLang="zh-CN" sz="1800" dirty="0"/>
              <a:t>    </a:t>
            </a:r>
            <a:r>
              <a:rPr lang="zh-CN" altLang="en-US" sz="1800" dirty="0"/>
              <a:t>代码段寄存器，指向代码段</a:t>
            </a:r>
            <a:endParaRPr lang="en-US" altLang="zh-CN" sz="1800" dirty="0"/>
          </a:p>
          <a:p>
            <a:pPr lvl="1"/>
            <a:r>
              <a:rPr lang="en-US" altLang="zh-CN" sz="1800" dirty="0" err="1"/>
              <a:t>ss</a:t>
            </a:r>
            <a:r>
              <a:rPr lang="en-US" altLang="zh-CN" sz="1800" dirty="0"/>
              <a:t>     </a:t>
            </a:r>
            <a:r>
              <a:rPr lang="zh-CN" altLang="en-US" sz="1800" dirty="0"/>
              <a:t>堆栈寄存器，指向堆栈段</a:t>
            </a:r>
            <a:endParaRPr lang="en-US" altLang="zh-CN" sz="1800" dirty="0"/>
          </a:p>
          <a:p>
            <a:pPr lvl="1"/>
            <a:r>
              <a:rPr lang="en-US" altLang="zh-CN" sz="1800" dirty="0"/>
              <a:t>ds     </a:t>
            </a:r>
            <a:r>
              <a:rPr lang="zh-CN" altLang="en-US" sz="1800" dirty="0"/>
              <a:t>数据段寄存器，指向数据段</a:t>
            </a:r>
            <a:endParaRPr lang="en-US" altLang="zh-CN" sz="1800" dirty="0"/>
          </a:p>
          <a:p>
            <a:r>
              <a:rPr lang="zh-CN" altLang="en-US" sz="2000" dirty="0"/>
              <a:t>访问段中的地址</a:t>
            </a:r>
            <a:endParaRPr lang="en-US" altLang="zh-CN" sz="2000" dirty="0"/>
          </a:p>
          <a:p>
            <a:pPr lvl="1"/>
            <a:r>
              <a:rPr lang="zh-CN" altLang="en-US" sz="1800" dirty="0"/>
              <a:t>段寄存器（段基地址）：段内偏移。</a:t>
            </a:r>
            <a:endParaRPr lang="en-US" altLang="zh-CN" sz="1800" dirty="0"/>
          </a:p>
          <a:p>
            <a:r>
              <a:rPr lang="en-US" altLang="zh-CN" sz="2000" dirty="0"/>
              <a:t> </a:t>
            </a:r>
            <a:r>
              <a:rPr lang="zh-CN" altLang="en-US" sz="2000" dirty="0"/>
              <a:t>比如</a:t>
            </a:r>
            <a:r>
              <a:rPr lang="en-US" altLang="zh-CN" sz="2000" dirty="0"/>
              <a:t>  DS: FF79H</a:t>
            </a:r>
            <a:endParaRPr lang="zh-CN" altLang="en-US" sz="2000" dirty="0"/>
          </a:p>
        </p:txBody>
      </p:sp>
      <p:sp>
        <p:nvSpPr>
          <p:cNvPr id="2" name="标题 1"/>
          <p:cNvSpPr>
            <a:spLocks noGrp="1"/>
          </p:cNvSpPr>
          <p:nvPr>
            <p:ph type="title"/>
          </p:nvPr>
        </p:nvSpPr>
        <p:spPr/>
        <p:txBody>
          <a:bodyPr/>
          <a:lstStyle/>
          <a:p>
            <a:r>
              <a:rPr lang="zh-CN" altLang="en-US" dirty="0"/>
              <a:t>实模式下的分段寻址</a:t>
            </a:r>
          </a:p>
        </p:txBody>
      </p:sp>
      <p:grpSp>
        <p:nvGrpSpPr>
          <p:cNvPr id="21" name="组合 20"/>
          <p:cNvGrpSpPr/>
          <p:nvPr/>
        </p:nvGrpSpPr>
        <p:grpSpPr>
          <a:xfrm>
            <a:off x="6228184" y="3429000"/>
            <a:ext cx="2600064" cy="2448272"/>
            <a:chOff x="6228184" y="3429000"/>
            <a:chExt cx="2600064" cy="2448272"/>
          </a:xfrm>
        </p:grpSpPr>
        <p:sp>
          <p:nvSpPr>
            <p:cNvPr id="4" name="矩形 3"/>
            <p:cNvSpPr/>
            <p:nvPr/>
          </p:nvSpPr>
          <p:spPr bwMode="auto">
            <a:xfrm>
              <a:off x="6228184" y="3429000"/>
              <a:ext cx="1584176" cy="2448272"/>
            </a:xfrm>
            <a:prstGeom prst="rect">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bg2"/>
                </a:solidFill>
                <a:effectLst/>
                <a:latin typeface="Times New Roman" pitchFamily="18" charset="0"/>
                <a:ea typeface="楷体_GB2312" pitchFamily="49" charset="-122"/>
              </a:endParaRPr>
            </a:p>
          </p:txBody>
        </p:sp>
        <p:cxnSp>
          <p:nvCxnSpPr>
            <p:cNvPr id="6" name="直接连接符 5"/>
            <p:cNvCxnSpPr/>
            <p:nvPr/>
          </p:nvCxnSpPr>
          <p:spPr bwMode="auto">
            <a:xfrm>
              <a:off x="6228184" y="3861048"/>
              <a:ext cx="1584176" cy="0"/>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a:off x="6228184" y="4509120"/>
              <a:ext cx="1584176" cy="0"/>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6228184" y="5085184"/>
              <a:ext cx="1584176" cy="0"/>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6408204" y="4005064"/>
              <a:ext cx="1224136" cy="369332"/>
            </a:xfrm>
            <a:prstGeom prst="rect">
              <a:avLst/>
            </a:prstGeom>
            <a:noFill/>
          </p:spPr>
          <p:txBody>
            <a:bodyPr wrap="square" rtlCol="0">
              <a:spAutoFit/>
            </a:bodyPr>
            <a:lstStyle/>
            <a:p>
              <a:r>
                <a:rPr lang="zh-CN" altLang="en-US" dirty="0"/>
                <a:t>代码段</a:t>
              </a:r>
            </a:p>
          </p:txBody>
        </p:sp>
        <p:sp>
          <p:nvSpPr>
            <p:cNvPr id="10" name="TextBox 9"/>
            <p:cNvSpPr txBox="1"/>
            <p:nvPr/>
          </p:nvSpPr>
          <p:spPr>
            <a:xfrm>
              <a:off x="6408204" y="4647689"/>
              <a:ext cx="1224136" cy="369332"/>
            </a:xfrm>
            <a:prstGeom prst="rect">
              <a:avLst/>
            </a:prstGeom>
            <a:noFill/>
          </p:spPr>
          <p:txBody>
            <a:bodyPr wrap="square" rtlCol="0">
              <a:spAutoFit/>
            </a:bodyPr>
            <a:lstStyle/>
            <a:p>
              <a:r>
                <a:rPr lang="zh-CN" altLang="en-US" dirty="0"/>
                <a:t>数据段</a:t>
              </a:r>
            </a:p>
          </p:txBody>
        </p:sp>
        <p:sp>
          <p:nvSpPr>
            <p:cNvPr id="11" name="TextBox 10"/>
            <p:cNvSpPr txBox="1"/>
            <p:nvPr/>
          </p:nvSpPr>
          <p:spPr>
            <a:xfrm>
              <a:off x="6408204" y="5229200"/>
              <a:ext cx="1224136" cy="369332"/>
            </a:xfrm>
            <a:prstGeom prst="rect">
              <a:avLst/>
            </a:prstGeom>
            <a:noFill/>
          </p:spPr>
          <p:txBody>
            <a:bodyPr wrap="square" rtlCol="0">
              <a:spAutoFit/>
            </a:bodyPr>
            <a:lstStyle/>
            <a:p>
              <a:r>
                <a:rPr lang="zh-CN" altLang="en-US" dirty="0"/>
                <a:t>堆栈段</a:t>
              </a:r>
            </a:p>
          </p:txBody>
        </p:sp>
        <p:cxnSp>
          <p:nvCxnSpPr>
            <p:cNvPr id="12" name="直接连接符 11"/>
            <p:cNvCxnSpPr/>
            <p:nvPr/>
          </p:nvCxnSpPr>
          <p:spPr bwMode="auto">
            <a:xfrm>
              <a:off x="6228184" y="5670540"/>
              <a:ext cx="1584176" cy="0"/>
            </a:xfrm>
            <a:prstGeom prst="line">
              <a:avLst/>
            </a:prstGeom>
            <a:solidFill>
              <a:srgbClr val="CC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8316416" y="3657165"/>
              <a:ext cx="504056" cy="369332"/>
            </a:xfrm>
            <a:prstGeom prst="rect">
              <a:avLst/>
            </a:prstGeom>
            <a:noFill/>
          </p:spPr>
          <p:txBody>
            <a:bodyPr wrap="square" rtlCol="0">
              <a:spAutoFit/>
            </a:bodyPr>
            <a:lstStyle/>
            <a:p>
              <a:r>
                <a:rPr lang="en-US" altLang="zh-CN" sz="1800" dirty="0"/>
                <a:t>CS</a:t>
              </a:r>
              <a:endParaRPr lang="zh-CN" altLang="en-US" sz="1800" dirty="0"/>
            </a:p>
          </p:txBody>
        </p:sp>
        <p:cxnSp>
          <p:nvCxnSpPr>
            <p:cNvPr id="15" name="直接箭头连接符 14"/>
            <p:cNvCxnSpPr/>
            <p:nvPr/>
          </p:nvCxnSpPr>
          <p:spPr bwMode="auto">
            <a:xfrm flipH="1">
              <a:off x="7956376" y="3861048"/>
              <a:ext cx="360040"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8324192" y="4337557"/>
              <a:ext cx="504056" cy="369332"/>
            </a:xfrm>
            <a:prstGeom prst="rect">
              <a:avLst/>
            </a:prstGeom>
            <a:noFill/>
          </p:spPr>
          <p:txBody>
            <a:bodyPr wrap="square" rtlCol="0">
              <a:spAutoFit/>
            </a:bodyPr>
            <a:lstStyle/>
            <a:p>
              <a:r>
                <a:rPr lang="en-US" altLang="zh-CN" sz="1800" dirty="0"/>
                <a:t>DS</a:t>
              </a:r>
              <a:endParaRPr lang="zh-CN" altLang="en-US" sz="1800" dirty="0"/>
            </a:p>
          </p:txBody>
        </p:sp>
        <p:cxnSp>
          <p:nvCxnSpPr>
            <p:cNvPr id="18" name="直接箭头连接符 17"/>
            <p:cNvCxnSpPr/>
            <p:nvPr/>
          </p:nvCxnSpPr>
          <p:spPr bwMode="auto">
            <a:xfrm flipH="1">
              <a:off x="7964152" y="4541440"/>
              <a:ext cx="360040"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8296572" y="4942598"/>
              <a:ext cx="504056" cy="369332"/>
            </a:xfrm>
            <a:prstGeom prst="rect">
              <a:avLst/>
            </a:prstGeom>
            <a:noFill/>
          </p:spPr>
          <p:txBody>
            <a:bodyPr wrap="square" rtlCol="0">
              <a:spAutoFit/>
            </a:bodyPr>
            <a:lstStyle/>
            <a:p>
              <a:r>
                <a:rPr lang="en-US" altLang="zh-CN" sz="1800" dirty="0"/>
                <a:t>SS</a:t>
              </a:r>
              <a:endParaRPr lang="zh-CN" altLang="en-US" sz="1800" dirty="0"/>
            </a:p>
          </p:txBody>
        </p:sp>
        <p:cxnSp>
          <p:nvCxnSpPr>
            <p:cNvPr id="20" name="直接箭头连接符 19"/>
            <p:cNvCxnSpPr/>
            <p:nvPr/>
          </p:nvCxnSpPr>
          <p:spPr bwMode="auto">
            <a:xfrm flipH="1">
              <a:off x="7936532" y="5146481"/>
              <a:ext cx="360040" cy="0"/>
            </a:xfrm>
            <a:prstGeom prst="straightConnector1">
              <a:avLst/>
            </a:prstGeom>
            <a:solidFill>
              <a:srgbClr val="CCFF66"/>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0293290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90000"/>
              </a:lnSpc>
            </a:pPr>
            <a:r>
              <a:rPr lang="en-US" altLang="zh-CN" sz="2200" dirty="0">
                <a:latin typeface="Arial" charset="0"/>
                <a:ea typeface="宋体" charset="0"/>
              </a:rPr>
              <a:t>16</a:t>
            </a:r>
            <a:r>
              <a:rPr lang="zh-CN" altLang="en-US" sz="2200" dirty="0">
                <a:latin typeface="Arial" charset="0"/>
                <a:ea typeface="宋体" charset="0"/>
              </a:rPr>
              <a:t>位段寄存器只记录段基址的高</a:t>
            </a:r>
            <a:r>
              <a:rPr lang="en-US" altLang="zh-CN" sz="2200" dirty="0">
                <a:latin typeface="Arial" charset="0"/>
                <a:ea typeface="宋体" charset="0"/>
              </a:rPr>
              <a:t>16</a:t>
            </a:r>
            <a:r>
              <a:rPr lang="zh-CN" altLang="en-US" sz="2200" dirty="0">
                <a:latin typeface="Arial" charset="0"/>
                <a:ea typeface="宋体" charset="0"/>
              </a:rPr>
              <a:t>位，因此段基址必须</a:t>
            </a:r>
            <a:r>
              <a:rPr lang="en-US" altLang="zh-CN" sz="2200" dirty="0">
                <a:latin typeface="Arial" charset="0"/>
                <a:ea typeface="宋体" charset="0"/>
              </a:rPr>
              <a:t>4</a:t>
            </a:r>
            <a:r>
              <a:rPr lang="zh-CN" altLang="en-US" sz="2200" dirty="0">
                <a:latin typeface="Arial" charset="0"/>
                <a:ea typeface="宋体" charset="0"/>
              </a:rPr>
              <a:t>位对齐</a:t>
            </a:r>
            <a:r>
              <a:rPr lang="en-US" altLang="zh-CN" sz="2200" dirty="0">
                <a:latin typeface="Arial" charset="0"/>
                <a:ea typeface="宋体" charset="0"/>
              </a:rPr>
              <a:t>(</a:t>
            </a:r>
            <a:r>
              <a:rPr lang="zh-CN" altLang="en-US" sz="2200" dirty="0">
                <a:latin typeface="Arial" charset="0"/>
                <a:ea typeface="宋体" charset="0"/>
              </a:rPr>
              <a:t>末</a:t>
            </a:r>
            <a:r>
              <a:rPr lang="en-US" altLang="zh-CN" sz="2200" dirty="0">
                <a:latin typeface="Arial" charset="0"/>
                <a:ea typeface="宋体" charset="0"/>
              </a:rPr>
              <a:t>4</a:t>
            </a:r>
            <a:r>
              <a:rPr lang="zh-CN" altLang="en-US" sz="2200" dirty="0">
                <a:latin typeface="Arial" charset="0"/>
                <a:ea typeface="宋体" charset="0"/>
              </a:rPr>
              <a:t>位为</a:t>
            </a:r>
            <a:r>
              <a:rPr lang="en-US" altLang="zh-CN" sz="2200" dirty="0">
                <a:latin typeface="Arial" charset="0"/>
                <a:ea typeface="宋体" charset="0"/>
              </a:rPr>
              <a:t>0)</a:t>
            </a:r>
          </a:p>
          <a:p>
            <a:pPr>
              <a:lnSpc>
                <a:spcPct val="90000"/>
              </a:lnSpc>
            </a:pPr>
            <a:r>
              <a:rPr lang="zh-CN" altLang="en-US" sz="2200" dirty="0">
                <a:latin typeface="Arial" charset="0"/>
                <a:ea typeface="宋体" charset="0"/>
              </a:rPr>
              <a:t>不采用虚拟地址空间，直接采用物理地址空间</a:t>
            </a:r>
            <a:endParaRPr lang="en-US" altLang="zh-CN" sz="2200" dirty="0">
              <a:latin typeface="Arial" charset="0"/>
              <a:ea typeface="宋体" charset="0"/>
            </a:endParaRPr>
          </a:p>
          <a:p>
            <a:pPr>
              <a:lnSpc>
                <a:spcPct val="90000"/>
              </a:lnSpc>
            </a:pPr>
            <a:r>
              <a:rPr lang="zh-CN" altLang="en-US" sz="2200" dirty="0">
                <a:latin typeface="Arial" charset="0"/>
                <a:ea typeface="宋体" charset="0"/>
              </a:rPr>
              <a:t>物理地址</a:t>
            </a:r>
            <a:r>
              <a:rPr lang="en-US" altLang="zh-CN" sz="2200" dirty="0">
                <a:latin typeface="Arial" charset="0"/>
                <a:ea typeface="宋体" charset="0"/>
              </a:rPr>
              <a:t>=</a:t>
            </a:r>
            <a:r>
              <a:rPr lang="zh-CN" altLang="en-US" sz="2200" dirty="0">
                <a:latin typeface="Arial" charset="0"/>
                <a:ea typeface="宋体" charset="0"/>
              </a:rPr>
              <a:t>段寄存器*</a:t>
            </a:r>
            <a:r>
              <a:rPr lang="en-US" altLang="zh-CN" sz="2200" dirty="0">
                <a:latin typeface="Arial" charset="0"/>
                <a:ea typeface="宋体" charset="0"/>
              </a:rPr>
              <a:t>16+</a:t>
            </a:r>
            <a:r>
              <a:rPr lang="zh-CN" altLang="en-US" sz="2200" dirty="0">
                <a:latin typeface="Arial" charset="0"/>
                <a:ea typeface="宋体" charset="0"/>
              </a:rPr>
              <a:t>段内偏移</a:t>
            </a:r>
            <a:endParaRPr lang="en-US" altLang="zh-CN" sz="2200" dirty="0">
              <a:latin typeface="Arial" charset="0"/>
              <a:ea typeface="宋体" charset="0"/>
            </a:endParaRPr>
          </a:p>
          <a:p>
            <a:endParaRPr lang="zh-CN" altLang="en-US" sz="2000" dirty="0"/>
          </a:p>
        </p:txBody>
      </p:sp>
      <p:sp>
        <p:nvSpPr>
          <p:cNvPr id="2" name="标题 1"/>
          <p:cNvSpPr>
            <a:spLocks noGrp="1"/>
          </p:cNvSpPr>
          <p:nvPr>
            <p:ph type="title"/>
          </p:nvPr>
        </p:nvSpPr>
        <p:spPr/>
        <p:txBody>
          <a:bodyPr/>
          <a:lstStyle/>
          <a:p>
            <a:r>
              <a:rPr lang="zh-CN" altLang="en-US" dirty="0"/>
              <a:t>实模式下的分段寻址</a:t>
            </a:r>
          </a:p>
        </p:txBody>
      </p:sp>
    </p:spTree>
    <p:extLst>
      <p:ext uri="{BB962C8B-B14F-4D97-AF65-F5344CB8AC3E}">
        <p14:creationId xmlns:p14="http://schemas.microsoft.com/office/powerpoint/2010/main" val="346126133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862" y="1412777"/>
            <a:ext cx="8241323" cy="4896543"/>
          </a:xfrm>
        </p:spPr>
        <p:txBody>
          <a:bodyPr/>
          <a:lstStyle/>
          <a:p>
            <a:r>
              <a:rPr lang="zh-CN" altLang="en-US" sz="1800" dirty="0"/>
              <a:t>保护模式下段寄存器中存储的不再是段基地址，而是段选择符（</a:t>
            </a:r>
            <a:r>
              <a:rPr lang="en-US" altLang="zh-CN" sz="1800" dirty="0"/>
              <a:t>Segment selector</a:t>
            </a:r>
            <a:r>
              <a:rPr lang="zh-CN" altLang="en-US" sz="1800" dirty="0"/>
              <a:t>）</a:t>
            </a:r>
            <a:r>
              <a:rPr lang="en-US" altLang="zh-CN" sz="1800" dirty="0"/>
              <a:t>.</a:t>
            </a:r>
          </a:p>
          <a:p>
            <a:r>
              <a:rPr lang="zh-CN" altLang="en-US" sz="1800" dirty="0"/>
              <a:t>逻辑地址： 段选择符：偏移量</a:t>
            </a:r>
            <a:endParaRPr lang="en-US" altLang="zh-CN" sz="1800" dirty="0"/>
          </a:p>
          <a:p>
            <a:r>
              <a:rPr lang="zh-CN" altLang="en-US" sz="1800" dirty="0"/>
              <a:t>段选择符：</a:t>
            </a:r>
            <a:r>
              <a:rPr lang="en-US" altLang="zh-CN" sz="1800" dirty="0"/>
              <a:t>16</a:t>
            </a:r>
            <a:r>
              <a:rPr lang="zh-CN" altLang="en-US" sz="1800" dirty="0"/>
              <a:t>位，不直接指向段，而是指向定义段的段描述符。段描述符存储在段描述符表中。</a:t>
            </a:r>
            <a:endParaRPr lang="en-US" altLang="zh-CN" sz="1800" dirty="0"/>
          </a:p>
          <a:p>
            <a:r>
              <a:rPr lang="zh-CN" altLang="en-US" sz="1800" dirty="0"/>
              <a:t>段选择符包括</a:t>
            </a:r>
            <a:endParaRPr lang="en-US" altLang="zh-CN" sz="1800" dirty="0"/>
          </a:p>
          <a:p>
            <a:pPr lvl="1"/>
            <a:r>
              <a:rPr lang="zh-CN" altLang="en-US" sz="1600" dirty="0"/>
              <a:t>索引号：段描述符表中的某一个段描述符。</a:t>
            </a:r>
            <a:endParaRPr lang="en-US" altLang="zh-CN" sz="1600" dirty="0"/>
          </a:p>
          <a:p>
            <a:pPr lvl="1"/>
            <a:r>
              <a:rPr lang="zh-CN" altLang="en-US" sz="1600" dirty="0"/>
              <a:t>表格指示器：使用哪一个描述符表</a:t>
            </a:r>
            <a:endParaRPr lang="en-US" altLang="zh-CN" sz="1600" dirty="0"/>
          </a:p>
          <a:p>
            <a:pPr lvl="1"/>
            <a:r>
              <a:rPr lang="zh-CN" altLang="en-US" sz="1600" dirty="0"/>
              <a:t>请求特权级</a:t>
            </a:r>
          </a:p>
        </p:txBody>
      </p:sp>
      <p:sp>
        <p:nvSpPr>
          <p:cNvPr id="2" name="标题 1"/>
          <p:cNvSpPr>
            <a:spLocks noGrp="1"/>
          </p:cNvSpPr>
          <p:nvPr>
            <p:ph type="title"/>
          </p:nvPr>
        </p:nvSpPr>
        <p:spPr/>
        <p:txBody>
          <a:bodyPr/>
          <a:lstStyle/>
          <a:p>
            <a:r>
              <a:rPr lang="zh-CN" altLang="en-US" dirty="0"/>
              <a:t>保护模式下的分段寻址</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692" y="4286290"/>
            <a:ext cx="5544616" cy="169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69503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1628800"/>
            <a:ext cx="8241323" cy="4896543"/>
          </a:xfrm>
        </p:spPr>
        <p:txBody>
          <a:bodyPr/>
          <a:lstStyle/>
          <a:p>
            <a:r>
              <a:rPr lang="zh-CN" altLang="en-US" dirty="0"/>
              <a:t>段描述符存放在段描述符表中。</a:t>
            </a:r>
            <a:endParaRPr lang="en-US" altLang="zh-CN" dirty="0"/>
          </a:p>
          <a:p>
            <a:r>
              <a:rPr lang="zh-CN" altLang="en-US" dirty="0"/>
              <a:t>操作系统中有两种段描述符表：</a:t>
            </a:r>
            <a:endParaRPr lang="en-US" altLang="zh-CN" dirty="0"/>
          </a:p>
          <a:p>
            <a:pPr lvl="1"/>
            <a:r>
              <a:rPr lang="en-US" altLang="zh-CN" dirty="0"/>
              <a:t>GDT</a:t>
            </a:r>
            <a:r>
              <a:rPr lang="zh-CN" altLang="en-US" dirty="0"/>
              <a:t>：</a:t>
            </a:r>
            <a:r>
              <a:rPr lang="en-US" altLang="zh-CN" dirty="0"/>
              <a:t>global descriptor table, </a:t>
            </a:r>
            <a:r>
              <a:rPr lang="zh-CN" altLang="en-US" dirty="0"/>
              <a:t>全局描述符表</a:t>
            </a:r>
            <a:endParaRPr lang="en-US" altLang="zh-CN" dirty="0"/>
          </a:p>
          <a:p>
            <a:pPr lvl="1"/>
            <a:r>
              <a:rPr lang="en-US" altLang="zh-CN" dirty="0"/>
              <a:t>LDT</a:t>
            </a:r>
            <a:r>
              <a:rPr lang="zh-CN" altLang="en-US" dirty="0"/>
              <a:t>：</a:t>
            </a:r>
            <a:r>
              <a:rPr lang="en-US" altLang="zh-CN" dirty="0"/>
              <a:t>local descriptor table, </a:t>
            </a:r>
            <a:r>
              <a:rPr lang="zh-CN" altLang="en-US" dirty="0"/>
              <a:t>局部描述符表</a:t>
            </a:r>
            <a:endParaRPr lang="en-US" altLang="zh-CN" dirty="0"/>
          </a:p>
          <a:p>
            <a:r>
              <a:rPr lang="zh-CN" altLang="en-US" dirty="0"/>
              <a:t>通常只有一个</a:t>
            </a:r>
            <a:r>
              <a:rPr lang="en-US" altLang="zh-CN" dirty="0"/>
              <a:t>GDT</a:t>
            </a:r>
            <a:r>
              <a:rPr lang="zh-CN" altLang="en-US" dirty="0"/>
              <a:t>，每个进程除了存放在</a:t>
            </a:r>
            <a:r>
              <a:rPr lang="en-US" altLang="zh-CN" dirty="0"/>
              <a:t>GDT</a:t>
            </a:r>
            <a:r>
              <a:rPr lang="zh-CN" altLang="en-US" dirty="0"/>
              <a:t>中的段的时候，就需要创建附加的段，附加的段对应的段描述符就存放在</a:t>
            </a:r>
            <a:r>
              <a:rPr lang="en-US" altLang="zh-CN" dirty="0"/>
              <a:t>LDT</a:t>
            </a:r>
            <a:r>
              <a:rPr lang="zh-CN" altLang="en-US" dirty="0"/>
              <a:t>中。</a:t>
            </a:r>
            <a:endParaRPr lang="en-US" altLang="zh-CN" dirty="0"/>
          </a:p>
          <a:p>
            <a:r>
              <a:rPr lang="en-US" altLang="zh-CN" dirty="0"/>
              <a:t>GDT</a:t>
            </a:r>
            <a:r>
              <a:rPr lang="zh-CN" altLang="en-US" dirty="0"/>
              <a:t>在内存中的地址和大小存放在</a:t>
            </a:r>
            <a:r>
              <a:rPr lang="en-US" altLang="zh-CN" dirty="0" err="1"/>
              <a:t>gdtr</a:t>
            </a:r>
            <a:r>
              <a:rPr lang="zh-CN" altLang="en-US" dirty="0"/>
              <a:t>控制寄存器中</a:t>
            </a:r>
            <a:endParaRPr lang="en-US" altLang="zh-CN" dirty="0"/>
          </a:p>
          <a:p>
            <a:r>
              <a:rPr lang="en-US" altLang="zh-CN" dirty="0"/>
              <a:t>LDT</a:t>
            </a:r>
            <a:r>
              <a:rPr lang="zh-CN" altLang="en-US" dirty="0"/>
              <a:t>在内存中的地址和大小存放在</a:t>
            </a:r>
            <a:r>
              <a:rPr lang="en-US" altLang="zh-CN" dirty="0" err="1"/>
              <a:t>ldtr</a:t>
            </a:r>
            <a:r>
              <a:rPr lang="zh-CN" altLang="en-US" dirty="0"/>
              <a:t>控制寄存器中</a:t>
            </a: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段描述表</a:t>
            </a:r>
          </a:p>
        </p:txBody>
      </p:sp>
    </p:spTree>
    <p:extLst>
      <p:ext uri="{BB962C8B-B14F-4D97-AF65-F5344CB8AC3E}">
        <p14:creationId xmlns:p14="http://schemas.microsoft.com/office/powerpoint/2010/main" val="180502615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060848"/>
            <a:ext cx="4449583"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457862" y="1340768"/>
            <a:ext cx="8241323" cy="4896543"/>
          </a:xfrm>
        </p:spPr>
        <p:txBody>
          <a:bodyPr/>
          <a:lstStyle/>
          <a:p>
            <a:r>
              <a:rPr lang="zh-CN" altLang="en-US" dirty="0"/>
              <a:t>段描述符表是一个数组，长度可变，最多包括</a:t>
            </a:r>
            <a:r>
              <a:rPr lang="en-US" altLang="zh-CN" dirty="0"/>
              <a:t>8192</a:t>
            </a:r>
            <a:r>
              <a:rPr lang="zh-CN" altLang="en-US" dirty="0"/>
              <a:t>（</a:t>
            </a:r>
            <a:r>
              <a:rPr lang="en-US" altLang="zh-CN" dirty="0"/>
              <a:t>2^13</a:t>
            </a:r>
            <a:r>
              <a:rPr lang="zh-CN" altLang="en-US" dirty="0"/>
              <a:t>）个</a:t>
            </a:r>
            <a:r>
              <a:rPr lang="en-US" altLang="zh-CN" dirty="0"/>
              <a:t>8</a:t>
            </a:r>
            <a:r>
              <a:rPr lang="zh-CN" altLang="en-US" dirty="0"/>
              <a:t>字节的描述符</a:t>
            </a:r>
            <a:endParaRPr lang="en-US" altLang="zh-CN" dirty="0"/>
          </a:p>
          <a:p>
            <a:endParaRPr lang="zh-CN" altLang="en-US" dirty="0"/>
          </a:p>
        </p:txBody>
      </p:sp>
      <p:sp>
        <p:nvSpPr>
          <p:cNvPr id="2" name="标题 1"/>
          <p:cNvSpPr>
            <a:spLocks noGrp="1"/>
          </p:cNvSpPr>
          <p:nvPr>
            <p:ph type="title"/>
          </p:nvPr>
        </p:nvSpPr>
        <p:spPr/>
        <p:txBody>
          <a:bodyPr/>
          <a:lstStyle/>
          <a:p>
            <a:r>
              <a:rPr lang="zh-CN" altLang="en-US" dirty="0"/>
              <a:t>段描述符表</a:t>
            </a:r>
          </a:p>
        </p:txBody>
      </p:sp>
    </p:spTree>
    <p:extLst>
      <p:ext uri="{BB962C8B-B14F-4D97-AF65-F5344CB8AC3E}">
        <p14:creationId xmlns:p14="http://schemas.microsoft.com/office/powerpoint/2010/main" val="109028585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000" dirty="0"/>
              <a:t>段描述符是</a:t>
            </a:r>
            <a:r>
              <a:rPr lang="en-US" altLang="zh-CN" sz="2000" dirty="0"/>
              <a:t>GDT/LDT</a:t>
            </a:r>
            <a:r>
              <a:rPr lang="zh-CN" altLang="en-US" sz="2000" dirty="0"/>
              <a:t>中的一个数据结构，为处理器提供诸如段基地址、段大小、访问权限及状态等信息。</a:t>
            </a:r>
            <a:endParaRPr lang="en-US" altLang="zh-CN" sz="2000" dirty="0"/>
          </a:p>
          <a:p>
            <a:r>
              <a:rPr lang="zh-CN" altLang="en-US" sz="2000" dirty="0"/>
              <a:t>段描述符是</a:t>
            </a:r>
            <a:r>
              <a:rPr lang="en-US" altLang="zh-CN" sz="2000" dirty="0"/>
              <a:t>8</a:t>
            </a:r>
            <a:r>
              <a:rPr lang="zh-CN" altLang="en-US" sz="2000" dirty="0"/>
              <a:t>个字节大小，</a:t>
            </a:r>
            <a:r>
              <a:rPr lang="en-US" altLang="zh-CN" sz="2000" dirty="0"/>
              <a:t>64</a:t>
            </a:r>
            <a:r>
              <a:rPr lang="zh-CN" altLang="en-US" sz="2000" dirty="0"/>
              <a:t>位。</a:t>
            </a:r>
            <a:endParaRPr lang="en-US" altLang="zh-CN" sz="2000" dirty="0"/>
          </a:p>
          <a:p>
            <a:endParaRPr lang="zh-CN" altLang="en-US" sz="2000" dirty="0"/>
          </a:p>
        </p:txBody>
      </p:sp>
      <p:sp>
        <p:nvSpPr>
          <p:cNvPr id="2" name="标题 1"/>
          <p:cNvSpPr>
            <a:spLocks noGrp="1"/>
          </p:cNvSpPr>
          <p:nvPr>
            <p:ph type="title"/>
          </p:nvPr>
        </p:nvSpPr>
        <p:spPr/>
        <p:txBody>
          <a:bodyPr/>
          <a:lstStyle/>
          <a:p>
            <a:r>
              <a:rPr lang="zh-CN" altLang="en-US" dirty="0"/>
              <a:t>段描述符</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420888"/>
            <a:ext cx="5472608" cy="365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78133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latin typeface="+mn-ea"/>
                <a:ea typeface="+mn-ea"/>
              </a:rPr>
              <a:t>段界限域：指定段的大小</a:t>
            </a:r>
            <a:endParaRPr lang="en-US" altLang="zh-CN" dirty="0">
              <a:latin typeface="+mn-ea"/>
              <a:ea typeface="+mn-ea"/>
            </a:endParaRPr>
          </a:p>
          <a:p>
            <a:r>
              <a:rPr lang="zh-CN" altLang="en-US" dirty="0">
                <a:latin typeface="+mn-ea"/>
                <a:ea typeface="+mn-ea"/>
              </a:rPr>
              <a:t>基址域：确定段的第一个字节（字节</a:t>
            </a:r>
            <a:r>
              <a:rPr lang="en-US" altLang="zh-CN" dirty="0">
                <a:latin typeface="+mn-ea"/>
                <a:ea typeface="+mn-ea"/>
              </a:rPr>
              <a:t>0</a:t>
            </a:r>
            <a:r>
              <a:rPr lang="zh-CN" altLang="en-US" dirty="0">
                <a:latin typeface="+mn-ea"/>
                <a:ea typeface="+mn-ea"/>
              </a:rPr>
              <a:t>）在</a:t>
            </a:r>
            <a:r>
              <a:rPr lang="en-US" altLang="zh-CN" dirty="0">
                <a:latin typeface="+mn-ea"/>
                <a:ea typeface="+mn-ea"/>
              </a:rPr>
              <a:t>4GB</a:t>
            </a:r>
            <a:r>
              <a:rPr lang="zh-CN" altLang="en-US" dirty="0">
                <a:latin typeface="+mn-ea"/>
                <a:ea typeface="+mn-ea"/>
              </a:rPr>
              <a:t>线性地址空间中的位置。处理器将</a:t>
            </a:r>
            <a:r>
              <a:rPr lang="en-US" altLang="zh-CN" dirty="0">
                <a:latin typeface="+mn-ea"/>
                <a:ea typeface="+mn-ea"/>
              </a:rPr>
              <a:t>3</a:t>
            </a:r>
            <a:r>
              <a:rPr lang="zh-CN" altLang="en-US" dirty="0">
                <a:latin typeface="+mn-ea"/>
                <a:ea typeface="+mn-ea"/>
              </a:rPr>
              <a:t>个基地址域组合在一起构成了一个</a:t>
            </a:r>
            <a:r>
              <a:rPr lang="en-US" altLang="zh-CN" dirty="0">
                <a:latin typeface="+mn-ea"/>
                <a:ea typeface="+mn-ea"/>
              </a:rPr>
              <a:t>32</a:t>
            </a:r>
            <a:r>
              <a:rPr lang="zh-CN" altLang="en-US" dirty="0">
                <a:latin typeface="+mn-ea"/>
                <a:ea typeface="+mn-ea"/>
              </a:rPr>
              <a:t>位的地址值。</a:t>
            </a:r>
            <a:endParaRPr lang="en-US" altLang="zh-CN" dirty="0">
              <a:latin typeface="+mn-ea"/>
              <a:ea typeface="+mn-ea"/>
            </a:endParaRPr>
          </a:p>
          <a:p>
            <a:r>
              <a:rPr lang="zh-CN" altLang="en-US" dirty="0">
                <a:latin typeface="+mn-ea"/>
                <a:ea typeface="+mn-ea"/>
              </a:rPr>
              <a:t>类型域：指明段的类型。包括应用程序代码段描述符，</a:t>
            </a:r>
            <a:r>
              <a:rPr lang="zh-CN" altLang="en-US" dirty="0">
                <a:latin typeface="+mn-ea"/>
              </a:rPr>
              <a:t>应用程序数据段描述符，系统描述符。</a:t>
            </a:r>
            <a:endParaRPr lang="en-US" altLang="zh-CN" dirty="0">
              <a:latin typeface="+mn-ea"/>
            </a:endParaRPr>
          </a:p>
          <a:p>
            <a:r>
              <a:rPr lang="en-US" altLang="zh-CN" dirty="0">
                <a:latin typeface="+mn-ea"/>
                <a:ea typeface="+mn-ea"/>
              </a:rPr>
              <a:t>S</a:t>
            </a:r>
            <a:r>
              <a:rPr lang="zh-CN" altLang="en-US" dirty="0">
                <a:latin typeface="+mn-ea"/>
                <a:ea typeface="+mn-ea"/>
              </a:rPr>
              <a:t>：确定描述符时系统描述符（</a:t>
            </a:r>
            <a:r>
              <a:rPr lang="en-US" altLang="zh-CN" dirty="0">
                <a:latin typeface="+mn-ea"/>
                <a:ea typeface="+mn-ea"/>
              </a:rPr>
              <a:t>S=0</a:t>
            </a:r>
            <a:r>
              <a:rPr lang="zh-CN" altLang="en-US" dirty="0">
                <a:latin typeface="+mn-ea"/>
                <a:ea typeface="+mn-ea"/>
              </a:rPr>
              <a:t>）还是应用程序描述符</a:t>
            </a:r>
            <a:r>
              <a:rPr lang="en-US" altLang="zh-CN" dirty="0">
                <a:latin typeface="+mn-ea"/>
                <a:ea typeface="+mn-ea"/>
              </a:rPr>
              <a:t>(S=1)</a:t>
            </a:r>
          </a:p>
          <a:p>
            <a:r>
              <a:rPr lang="en-US" altLang="zh-CN" dirty="0">
                <a:latin typeface="+mn-ea"/>
                <a:ea typeface="+mn-ea"/>
              </a:rPr>
              <a:t>P</a:t>
            </a:r>
            <a:r>
              <a:rPr lang="zh-CN" altLang="en-US" dirty="0">
                <a:latin typeface="+mn-ea"/>
                <a:ea typeface="+mn-ea"/>
              </a:rPr>
              <a:t>：表明段当前是否在内存中。</a:t>
            </a:r>
            <a:endParaRPr lang="en-US" altLang="zh-CN" dirty="0">
              <a:latin typeface="+mn-ea"/>
              <a:ea typeface="+mn-ea"/>
            </a:endParaRPr>
          </a:p>
          <a:p>
            <a:r>
              <a:rPr lang="en-US" altLang="zh-CN" dirty="0">
                <a:latin typeface="+mn-ea"/>
                <a:ea typeface="+mn-ea"/>
              </a:rPr>
              <a:t>DPL</a:t>
            </a:r>
            <a:r>
              <a:rPr lang="zh-CN" altLang="en-US" dirty="0">
                <a:latin typeface="+mn-ea"/>
                <a:ea typeface="+mn-ea"/>
              </a:rPr>
              <a:t>：表明段的特权级，用来控制对段的访问</a:t>
            </a:r>
          </a:p>
        </p:txBody>
      </p:sp>
      <p:sp>
        <p:nvSpPr>
          <p:cNvPr id="2" name="标题 1"/>
          <p:cNvSpPr>
            <a:spLocks noGrp="1"/>
          </p:cNvSpPr>
          <p:nvPr>
            <p:ph type="title"/>
          </p:nvPr>
        </p:nvSpPr>
        <p:spPr/>
        <p:txBody>
          <a:bodyPr/>
          <a:lstStyle/>
          <a:p>
            <a:r>
              <a:rPr lang="zh-CN" altLang="en-US" dirty="0"/>
              <a:t>段描述符</a:t>
            </a:r>
          </a:p>
        </p:txBody>
      </p:sp>
    </p:spTree>
    <p:extLst>
      <p:ext uri="{BB962C8B-B14F-4D97-AF65-F5344CB8AC3E}">
        <p14:creationId xmlns:p14="http://schemas.microsoft.com/office/powerpoint/2010/main" val="132379143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当段描述符中的</a:t>
            </a:r>
            <a:r>
              <a:rPr lang="en-US" altLang="zh-CN" dirty="0"/>
              <a:t>S</a:t>
            </a:r>
            <a:r>
              <a:rPr lang="zh-CN" altLang="en-US" dirty="0"/>
              <a:t>标志位为</a:t>
            </a:r>
            <a:r>
              <a:rPr lang="en-US" altLang="zh-CN" dirty="0"/>
              <a:t>1</a:t>
            </a:r>
            <a:r>
              <a:rPr lang="zh-CN" altLang="en-US" dirty="0"/>
              <a:t>时，描述符为代码段或数据段描述符。</a:t>
            </a:r>
            <a:endParaRPr lang="en-US" altLang="zh-CN" dirty="0"/>
          </a:p>
          <a:p>
            <a:r>
              <a:rPr lang="zh-CN" altLang="en-US" dirty="0"/>
              <a:t>不同的段描述符，类型域的编码不一样。</a:t>
            </a:r>
            <a:endParaRPr lang="en-US" altLang="zh-CN" dirty="0"/>
          </a:p>
          <a:p>
            <a:r>
              <a:rPr lang="zh-CN" altLang="en-US" dirty="0"/>
              <a:t>类型域的最高位将决定该描述符为数据段描述符（为</a:t>
            </a:r>
            <a:r>
              <a:rPr lang="en-US" altLang="zh-CN" dirty="0"/>
              <a:t>0</a:t>
            </a:r>
            <a:r>
              <a:rPr lang="zh-CN" altLang="en-US" dirty="0"/>
              <a:t>）还是代码段描述符（为</a:t>
            </a:r>
            <a:r>
              <a:rPr lang="en-US" altLang="zh-CN" dirty="0"/>
              <a:t>1</a:t>
            </a:r>
            <a:r>
              <a:rPr lang="zh-CN" altLang="en-US" dirty="0"/>
              <a:t>）。</a:t>
            </a:r>
            <a:endParaRPr lang="en-US" altLang="zh-CN" dirty="0"/>
          </a:p>
          <a:p>
            <a:r>
              <a:rPr lang="zh-CN" altLang="en-US" dirty="0"/>
              <a:t>数据段描述符的类型域中的低三位分别被解释为访问控制（</a:t>
            </a:r>
            <a:r>
              <a:rPr lang="en-US" altLang="zh-CN" dirty="0"/>
              <a:t>A</a:t>
            </a:r>
            <a:r>
              <a:rPr lang="zh-CN" altLang="en-US" dirty="0"/>
              <a:t>），是否可写（</a:t>
            </a:r>
            <a:r>
              <a:rPr lang="en-US" altLang="zh-CN" dirty="0"/>
              <a:t>W</a:t>
            </a:r>
            <a:r>
              <a:rPr lang="zh-CN" altLang="en-US" dirty="0"/>
              <a:t>），扩展方向（</a:t>
            </a:r>
            <a:r>
              <a:rPr lang="en-US" altLang="zh-CN" dirty="0"/>
              <a:t>E</a:t>
            </a:r>
            <a:r>
              <a:rPr lang="zh-CN" altLang="en-US" dirty="0"/>
              <a:t>）。</a:t>
            </a:r>
            <a:endParaRPr lang="en-US" altLang="zh-CN" dirty="0"/>
          </a:p>
          <a:p>
            <a:r>
              <a:rPr lang="zh-CN" altLang="en-US" dirty="0"/>
              <a:t>代码段描述符的类型域中的低三位分别被解释为访问位（</a:t>
            </a:r>
            <a:r>
              <a:rPr lang="en-US" altLang="zh-CN" dirty="0"/>
              <a:t>A</a:t>
            </a:r>
            <a:r>
              <a:rPr lang="zh-CN" altLang="en-US" dirty="0"/>
              <a:t>），可读位（</a:t>
            </a:r>
            <a:r>
              <a:rPr lang="en-US" altLang="zh-CN" dirty="0"/>
              <a:t>R</a:t>
            </a:r>
            <a:r>
              <a:rPr lang="zh-CN" altLang="en-US" dirty="0"/>
              <a:t>），一致位（</a:t>
            </a:r>
            <a:r>
              <a:rPr lang="en-US" altLang="zh-CN" dirty="0"/>
              <a:t>C</a:t>
            </a:r>
            <a:r>
              <a:rPr lang="zh-CN" altLang="en-US" dirty="0"/>
              <a:t>）。</a:t>
            </a:r>
          </a:p>
          <a:p>
            <a:endParaRPr lang="zh-CN" altLang="en-US" dirty="0"/>
          </a:p>
        </p:txBody>
      </p:sp>
      <p:sp>
        <p:nvSpPr>
          <p:cNvPr id="2" name="标题 1"/>
          <p:cNvSpPr>
            <a:spLocks noGrp="1"/>
          </p:cNvSpPr>
          <p:nvPr>
            <p:ph type="title"/>
          </p:nvPr>
        </p:nvSpPr>
        <p:spPr/>
        <p:txBody>
          <a:bodyPr/>
          <a:lstStyle/>
          <a:p>
            <a:r>
              <a:rPr lang="zh-CN" altLang="en-US" dirty="0"/>
              <a:t>代码、数据段描述符</a:t>
            </a:r>
          </a:p>
        </p:txBody>
      </p:sp>
    </p:spTree>
    <p:extLst>
      <p:ext uri="{BB962C8B-B14F-4D97-AF65-F5344CB8AC3E}">
        <p14:creationId xmlns:p14="http://schemas.microsoft.com/office/powerpoint/2010/main" val="313656183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代码段，数据段描述符类型域</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96752"/>
            <a:ext cx="649097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0818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D4AF94ED-E100-BD49-BAE0-458FEBCA8C57}"/>
              </a:ext>
            </a:extLst>
          </p:cNvPr>
          <p:cNvPicPr>
            <a:picLocks noGrp="1" noChangeAspect="1"/>
          </p:cNvPicPr>
          <p:nvPr>
            <p:ph idx="1"/>
          </p:nvPr>
        </p:nvPicPr>
        <p:blipFill>
          <a:blip r:embed="rId2"/>
          <a:stretch>
            <a:fillRect/>
          </a:stretch>
        </p:blipFill>
        <p:spPr>
          <a:xfrm>
            <a:off x="683729" y="3717021"/>
            <a:ext cx="3039040" cy="2060193"/>
          </a:xfrm>
          <a:prstGeom prst="rect">
            <a:avLst/>
          </a:prstGeom>
        </p:spPr>
      </p:pic>
      <p:sp>
        <p:nvSpPr>
          <p:cNvPr id="2" name="标题 1">
            <a:extLst>
              <a:ext uri="{FF2B5EF4-FFF2-40B4-BE49-F238E27FC236}">
                <a16:creationId xmlns:a16="http://schemas.microsoft.com/office/drawing/2014/main" id="{66438933-EA6D-424F-9D3C-A24F2B3E8B13}"/>
              </a:ext>
            </a:extLst>
          </p:cNvPr>
          <p:cNvSpPr>
            <a:spLocks noGrp="1"/>
          </p:cNvSpPr>
          <p:nvPr>
            <p:ph type="title"/>
          </p:nvPr>
        </p:nvSpPr>
        <p:spPr/>
        <p:txBody>
          <a:bodyPr/>
          <a:lstStyle/>
          <a:p>
            <a:endParaRPr kumimoji="1" lang="zh-CN" altLang="en-US"/>
          </a:p>
        </p:txBody>
      </p:sp>
      <p:sp>
        <p:nvSpPr>
          <p:cNvPr id="5" name="文本框 4">
            <a:extLst>
              <a:ext uri="{FF2B5EF4-FFF2-40B4-BE49-F238E27FC236}">
                <a16:creationId xmlns:a16="http://schemas.microsoft.com/office/drawing/2014/main" id="{7EB8AA4A-6899-E749-B8D6-E6199207EED3}"/>
              </a:ext>
            </a:extLst>
          </p:cNvPr>
          <p:cNvSpPr txBox="1"/>
          <p:nvPr/>
        </p:nvSpPr>
        <p:spPr>
          <a:xfrm>
            <a:off x="1115616" y="6065233"/>
            <a:ext cx="1980030" cy="400110"/>
          </a:xfrm>
          <a:prstGeom prst="rect">
            <a:avLst/>
          </a:prstGeom>
          <a:noFill/>
        </p:spPr>
        <p:txBody>
          <a:bodyPr wrap="none" rtlCol="0">
            <a:spAutoFit/>
          </a:bodyPr>
          <a:lstStyle/>
          <a:p>
            <a:r>
              <a:rPr kumimoji="1" lang="zh-CN" altLang="en-US" sz="2000" dirty="0"/>
              <a:t>三星内存厂着火</a:t>
            </a:r>
          </a:p>
        </p:txBody>
      </p:sp>
      <p:pic>
        <p:nvPicPr>
          <p:cNvPr id="8" name="图片 7">
            <a:extLst>
              <a:ext uri="{FF2B5EF4-FFF2-40B4-BE49-F238E27FC236}">
                <a16:creationId xmlns:a16="http://schemas.microsoft.com/office/drawing/2014/main" id="{73FB7CB1-422A-C345-9D19-88A6BE6732E0}"/>
              </a:ext>
            </a:extLst>
          </p:cNvPr>
          <p:cNvPicPr>
            <a:picLocks noChangeAspect="1"/>
          </p:cNvPicPr>
          <p:nvPr/>
        </p:nvPicPr>
        <p:blipFill rotWithShape="1">
          <a:blip r:embed="rId3"/>
          <a:srcRect t="23465"/>
          <a:stretch/>
        </p:blipFill>
        <p:spPr>
          <a:xfrm>
            <a:off x="4895549" y="2965621"/>
            <a:ext cx="3717582" cy="2734596"/>
          </a:xfrm>
          <a:prstGeom prst="rect">
            <a:avLst/>
          </a:prstGeom>
        </p:spPr>
      </p:pic>
      <p:pic>
        <p:nvPicPr>
          <p:cNvPr id="9" name="图片 8">
            <a:extLst>
              <a:ext uri="{FF2B5EF4-FFF2-40B4-BE49-F238E27FC236}">
                <a16:creationId xmlns:a16="http://schemas.microsoft.com/office/drawing/2014/main" id="{217C4C53-5D83-FC42-8F1F-193C1E236C91}"/>
              </a:ext>
            </a:extLst>
          </p:cNvPr>
          <p:cNvPicPr>
            <a:picLocks noChangeAspect="1"/>
          </p:cNvPicPr>
          <p:nvPr/>
        </p:nvPicPr>
        <p:blipFill rotWithShape="1">
          <a:blip r:embed="rId4"/>
          <a:srcRect t="16402" b="53557"/>
          <a:stretch/>
        </p:blipFill>
        <p:spPr>
          <a:xfrm>
            <a:off x="4895549" y="1245204"/>
            <a:ext cx="3945088" cy="1351381"/>
          </a:xfrm>
          <a:prstGeom prst="rect">
            <a:avLst/>
          </a:prstGeom>
        </p:spPr>
      </p:pic>
      <p:sp>
        <p:nvSpPr>
          <p:cNvPr id="11" name="文本框 10">
            <a:extLst>
              <a:ext uri="{FF2B5EF4-FFF2-40B4-BE49-F238E27FC236}">
                <a16:creationId xmlns:a16="http://schemas.microsoft.com/office/drawing/2014/main" id="{8B3EA6A0-6E3F-964D-9E19-C15A1C78E0EB}"/>
              </a:ext>
            </a:extLst>
          </p:cNvPr>
          <p:cNvSpPr txBox="1"/>
          <p:nvPr/>
        </p:nvSpPr>
        <p:spPr>
          <a:xfrm>
            <a:off x="6262798" y="5851158"/>
            <a:ext cx="1210589" cy="400110"/>
          </a:xfrm>
          <a:prstGeom prst="rect">
            <a:avLst/>
          </a:prstGeom>
          <a:noFill/>
        </p:spPr>
        <p:txBody>
          <a:bodyPr wrap="none" rtlCol="0">
            <a:spAutoFit/>
          </a:bodyPr>
          <a:lstStyle/>
          <a:p>
            <a:r>
              <a:rPr kumimoji="1" lang="zh-CN" altLang="en-US" sz="2000" dirty="0"/>
              <a:t>竞品降价</a:t>
            </a:r>
          </a:p>
        </p:txBody>
      </p:sp>
      <p:pic>
        <p:nvPicPr>
          <p:cNvPr id="12" name="图片 11">
            <a:extLst>
              <a:ext uri="{FF2B5EF4-FFF2-40B4-BE49-F238E27FC236}">
                <a16:creationId xmlns:a16="http://schemas.microsoft.com/office/drawing/2014/main" id="{F57C1CB4-DA5E-6346-BA67-0B875DCA2E69}"/>
              </a:ext>
            </a:extLst>
          </p:cNvPr>
          <p:cNvPicPr>
            <a:picLocks noChangeAspect="1"/>
          </p:cNvPicPr>
          <p:nvPr/>
        </p:nvPicPr>
        <p:blipFill rotWithShape="1">
          <a:blip r:embed="rId5"/>
          <a:srcRect r="106" b="851"/>
          <a:stretch/>
        </p:blipFill>
        <p:spPr>
          <a:xfrm>
            <a:off x="615750" y="1177216"/>
            <a:ext cx="3175000" cy="2035769"/>
          </a:xfrm>
          <a:prstGeom prst="rect">
            <a:avLst/>
          </a:prstGeom>
        </p:spPr>
      </p:pic>
      <p:sp>
        <p:nvSpPr>
          <p:cNvPr id="13" name="文本框 12">
            <a:extLst>
              <a:ext uri="{FF2B5EF4-FFF2-40B4-BE49-F238E27FC236}">
                <a16:creationId xmlns:a16="http://schemas.microsoft.com/office/drawing/2014/main" id="{8A875CD0-60E8-D745-9216-ACAFDE73B07F}"/>
              </a:ext>
            </a:extLst>
          </p:cNvPr>
          <p:cNvSpPr txBox="1"/>
          <p:nvPr/>
        </p:nvSpPr>
        <p:spPr>
          <a:xfrm>
            <a:off x="1597955" y="3264948"/>
            <a:ext cx="1210589" cy="400110"/>
          </a:xfrm>
          <a:prstGeom prst="rect">
            <a:avLst/>
          </a:prstGeom>
          <a:noFill/>
        </p:spPr>
        <p:txBody>
          <a:bodyPr wrap="none" rtlCol="0">
            <a:spAutoFit/>
          </a:bodyPr>
          <a:lstStyle/>
          <a:p>
            <a:r>
              <a:rPr kumimoji="1" lang="zh-CN" altLang="en-US" sz="2000" dirty="0"/>
              <a:t>市场份额</a:t>
            </a:r>
          </a:p>
        </p:txBody>
      </p:sp>
      <p:sp>
        <p:nvSpPr>
          <p:cNvPr id="7" name="文本框 6">
            <a:extLst>
              <a:ext uri="{FF2B5EF4-FFF2-40B4-BE49-F238E27FC236}">
                <a16:creationId xmlns:a16="http://schemas.microsoft.com/office/drawing/2014/main" id="{30F85E17-5D70-7B4A-A389-CFFEAD64BF93}"/>
              </a:ext>
            </a:extLst>
          </p:cNvPr>
          <p:cNvSpPr txBox="1"/>
          <p:nvPr/>
        </p:nvSpPr>
        <p:spPr>
          <a:xfrm>
            <a:off x="6006318" y="2399026"/>
            <a:ext cx="1723550" cy="400110"/>
          </a:xfrm>
          <a:prstGeom prst="rect">
            <a:avLst/>
          </a:prstGeom>
          <a:noFill/>
        </p:spPr>
        <p:txBody>
          <a:bodyPr wrap="none" rtlCol="0">
            <a:spAutoFit/>
          </a:bodyPr>
          <a:lstStyle/>
          <a:p>
            <a:r>
              <a:rPr kumimoji="1" lang="zh-CN" altLang="en-US" sz="2000" dirty="0"/>
              <a:t>国产光威内存</a:t>
            </a:r>
          </a:p>
        </p:txBody>
      </p:sp>
    </p:spTree>
    <p:extLst>
      <p:ext uri="{BB962C8B-B14F-4D97-AF65-F5344CB8AC3E}">
        <p14:creationId xmlns:p14="http://schemas.microsoft.com/office/powerpoint/2010/main" val="360670077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当段描述符的</a:t>
            </a:r>
            <a:r>
              <a:rPr lang="en-US" altLang="zh-CN" dirty="0"/>
              <a:t>S</a:t>
            </a:r>
            <a:r>
              <a:rPr lang="zh-CN" altLang="en-US" dirty="0"/>
              <a:t>标志为</a:t>
            </a:r>
            <a:r>
              <a:rPr lang="en-US" altLang="zh-CN" dirty="0"/>
              <a:t>0</a:t>
            </a:r>
            <a:r>
              <a:rPr lang="zh-CN" altLang="en-US" dirty="0"/>
              <a:t>时，描述符为系统描述符。</a:t>
            </a:r>
            <a:endParaRPr lang="en-US" altLang="zh-CN" dirty="0"/>
          </a:p>
          <a:p>
            <a:r>
              <a:rPr lang="zh-CN" altLang="en-US" dirty="0"/>
              <a:t>包括：</a:t>
            </a:r>
            <a:endParaRPr lang="en-US" altLang="zh-CN" dirty="0"/>
          </a:p>
          <a:p>
            <a:pPr lvl="1"/>
            <a:r>
              <a:rPr lang="zh-CN" altLang="en-US" dirty="0"/>
              <a:t>局部描述符表（</a:t>
            </a:r>
            <a:r>
              <a:rPr lang="en-US" altLang="zh-CN" dirty="0"/>
              <a:t>LDT</a:t>
            </a:r>
            <a:r>
              <a:rPr lang="zh-CN" altLang="en-US" dirty="0"/>
              <a:t>）段描述符</a:t>
            </a:r>
            <a:endParaRPr lang="en-US" altLang="zh-CN" dirty="0"/>
          </a:p>
          <a:p>
            <a:pPr lvl="1"/>
            <a:r>
              <a:rPr lang="zh-CN" altLang="en-US" dirty="0"/>
              <a:t>任务状态段（</a:t>
            </a:r>
            <a:r>
              <a:rPr lang="en-US" altLang="zh-CN" dirty="0"/>
              <a:t>TSS</a:t>
            </a:r>
            <a:r>
              <a:rPr lang="zh-CN" altLang="en-US" dirty="0"/>
              <a:t>）描述符</a:t>
            </a:r>
            <a:endParaRPr lang="en-US" altLang="zh-CN" dirty="0"/>
          </a:p>
          <a:p>
            <a:pPr lvl="1"/>
            <a:r>
              <a:rPr lang="zh-CN" altLang="en-US" dirty="0"/>
              <a:t>调用门描述符</a:t>
            </a:r>
            <a:endParaRPr lang="en-US" altLang="zh-CN" dirty="0"/>
          </a:p>
          <a:p>
            <a:pPr lvl="1"/>
            <a:r>
              <a:rPr lang="zh-CN" altLang="en-US" dirty="0"/>
              <a:t>中断门描述符</a:t>
            </a:r>
            <a:endParaRPr lang="en-US" altLang="zh-CN" dirty="0"/>
          </a:p>
          <a:p>
            <a:pPr lvl="1"/>
            <a:r>
              <a:rPr lang="zh-CN" altLang="en-US" dirty="0"/>
              <a:t>陷阱门描述符</a:t>
            </a:r>
            <a:endParaRPr lang="en-US" altLang="zh-CN" dirty="0"/>
          </a:p>
          <a:p>
            <a:pPr lvl="1"/>
            <a:r>
              <a:rPr lang="zh-CN" altLang="en-US" dirty="0"/>
              <a:t>任务门描述符</a:t>
            </a:r>
            <a:endParaRPr lang="en-US" altLang="zh-CN" dirty="0"/>
          </a:p>
          <a:p>
            <a:r>
              <a:rPr lang="zh-CN" altLang="en-US" dirty="0"/>
              <a:t>系统段描述符指向系统段</a:t>
            </a:r>
            <a:endParaRPr lang="en-US" altLang="zh-CN" dirty="0"/>
          </a:p>
          <a:p>
            <a:r>
              <a:rPr lang="zh-CN" altLang="en-US" dirty="0"/>
              <a:t>门描述符或者持有放置在代码段中的过程入口点的指针，或者持有</a:t>
            </a:r>
            <a:r>
              <a:rPr lang="en-US" altLang="zh-CN" dirty="0"/>
              <a:t>TSS</a:t>
            </a:r>
            <a:r>
              <a:rPr lang="zh-CN" altLang="en-US" dirty="0"/>
              <a:t>的段选择子（任务门描述符）</a:t>
            </a:r>
          </a:p>
        </p:txBody>
      </p:sp>
      <p:sp>
        <p:nvSpPr>
          <p:cNvPr id="2" name="标题 1"/>
          <p:cNvSpPr>
            <a:spLocks noGrp="1"/>
          </p:cNvSpPr>
          <p:nvPr>
            <p:ph type="title"/>
          </p:nvPr>
        </p:nvSpPr>
        <p:spPr/>
        <p:txBody>
          <a:bodyPr/>
          <a:lstStyle/>
          <a:p>
            <a:r>
              <a:rPr lang="zh-CN" altLang="en-US" dirty="0"/>
              <a:t>系统段描述符</a:t>
            </a:r>
          </a:p>
        </p:txBody>
      </p:sp>
      <p:grpSp>
        <p:nvGrpSpPr>
          <p:cNvPr id="12" name="组合 11"/>
          <p:cNvGrpSpPr/>
          <p:nvPr/>
        </p:nvGrpSpPr>
        <p:grpSpPr>
          <a:xfrm>
            <a:off x="5652120" y="2191793"/>
            <a:ext cx="2232248" cy="648072"/>
            <a:chOff x="5724128" y="2564904"/>
            <a:chExt cx="2232248" cy="648072"/>
          </a:xfrm>
        </p:grpSpPr>
        <p:sp>
          <p:nvSpPr>
            <p:cNvPr id="4" name="右大括号 3"/>
            <p:cNvSpPr/>
            <p:nvPr/>
          </p:nvSpPr>
          <p:spPr bwMode="auto">
            <a:xfrm>
              <a:off x="5724128" y="2564904"/>
              <a:ext cx="288032" cy="648072"/>
            </a:xfrm>
            <a:prstGeom prst="rightBrace">
              <a:avLst/>
            </a:prstGeom>
            <a:noFill/>
            <a:ln w="3175">
              <a:solidFill>
                <a:schemeClr val="tx1"/>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bg2"/>
                </a:solidFill>
                <a:effectLst/>
                <a:latin typeface="Times New Roman" pitchFamily="18" charset="0"/>
                <a:ea typeface="楷体_GB2312" pitchFamily="49" charset="-122"/>
              </a:endParaRPr>
            </a:p>
          </p:txBody>
        </p:sp>
        <p:sp>
          <p:nvSpPr>
            <p:cNvPr id="6" name="TextBox 5"/>
            <p:cNvSpPr txBox="1"/>
            <p:nvPr/>
          </p:nvSpPr>
          <p:spPr>
            <a:xfrm>
              <a:off x="6156176" y="2704274"/>
              <a:ext cx="1800200" cy="400110"/>
            </a:xfrm>
            <a:prstGeom prst="rect">
              <a:avLst/>
            </a:prstGeom>
            <a:noFill/>
          </p:spPr>
          <p:txBody>
            <a:bodyPr wrap="square" rtlCol="0">
              <a:spAutoFit/>
            </a:bodyPr>
            <a:lstStyle/>
            <a:p>
              <a:r>
                <a:rPr lang="zh-CN" altLang="en-US" sz="2000" dirty="0"/>
                <a:t>系统段描述符</a:t>
              </a:r>
            </a:p>
          </p:txBody>
        </p:sp>
      </p:grpSp>
      <p:grpSp>
        <p:nvGrpSpPr>
          <p:cNvPr id="11" name="组合 10"/>
          <p:cNvGrpSpPr/>
          <p:nvPr/>
        </p:nvGrpSpPr>
        <p:grpSpPr>
          <a:xfrm>
            <a:off x="3740088" y="3572983"/>
            <a:ext cx="2272072" cy="432113"/>
            <a:chOff x="3707904" y="3379014"/>
            <a:chExt cx="2272072" cy="432113"/>
          </a:xfrm>
        </p:grpSpPr>
        <p:sp>
          <p:nvSpPr>
            <p:cNvPr id="9" name="TextBox 8"/>
            <p:cNvSpPr txBox="1"/>
            <p:nvPr/>
          </p:nvSpPr>
          <p:spPr>
            <a:xfrm>
              <a:off x="4179776" y="3411017"/>
              <a:ext cx="1800200" cy="400110"/>
            </a:xfrm>
            <a:prstGeom prst="rect">
              <a:avLst/>
            </a:prstGeom>
            <a:noFill/>
          </p:spPr>
          <p:txBody>
            <a:bodyPr wrap="square" rtlCol="0">
              <a:spAutoFit/>
            </a:bodyPr>
            <a:lstStyle/>
            <a:p>
              <a:r>
                <a:rPr lang="zh-CN" altLang="en-US" sz="2000" dirty="0"/>
                <a:t>门描述符</a:t>
              </a:r>
            </a:p>
          </p:txBody>
        </p:sp>
        <p:sp>
          <p:nvSpPr>
            <p:cNvPr id="10" name="右大括号 9"/>
            <p:cNvSpPr/>
            <p:nvPr/>
          </p:nvSpPr>
          <p:spPr bwMode="auto">
            <a:xfrm>
              <a:off x="3707904" y="3379014"/>
              <a:ext cx="471872" cy="419457"/>
            </a:xfrm>
            <a:prstGeom prst="rightBrace">
              <a:avLst/>
            </a:prstGeom>
            <a:noFill/>
            <a:ln w="3175">
              <a:solidFill>
                <a:schemeClr val="tx1"/>
              </a:solidFill>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bg2"/>
                </a:solidFill>
                <a:effectLst/>
                <a:latin typeface="Times New Roman" pitchFamily="18" charset="0"/>
                <a:ea typeface="楷体_GB2312" pitchFamily="49" charset="-122"/>
              </a:endParaRPr>
            </a:p>
          </p:txBody>
        </p:sp>
      </p:grpSp>
    </p:spTree>
    <p:extLst>
      <p:ext uri="{BB962C8B-B14F-4D97-AF65-F5344CB8AC3E}">
        <p14:creationId xmlns:p14="http://schemas.microsoft.com/office/powerpoint/2010/main" val="408679116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2" name="标题 1"/>
          <p:cNvSpPr>
            <a:spLocks noGrp="1"/>
          </p:cNvSpPr>
          <p:nvPr>
            <p:ph type="title"/>
          </p:nvPr>
        </p:nvSpPr>
        <p:spPr/>
        <p:txBody>
          <a:bodyPr/>
          <a:lstStyle/>
          <a:p>
            <a:r>
              <a:rPr lang="zh-CN" altLang="en-US" dirty="0"/>
              <a:t>逻辑地址到线性地址的转换</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208" y="2354014"/>
            <a:ext cx="5697583" cy="287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83532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当程序引用内存中的一个逻辑地址时，处理器首先将它转换为线性地址，然后使用分页机制将线性地址转换为相应的物理地址。</a:t>
            </a:r>
            <a:endParaRPr lang="en-US" altLang="zh-CN" dirty="0"/>
          </a:p>
          <a:p>
            <a:r>
              <a:rPr lang="zh-CN" altLang="en-US" dirty="0"/>
              <a:t>在分页机制中，处理器将线性地址空间划分成固定尺寸的大小（</a:t>
            </a:r>
            <a:r>
              <a:rPr lang="en-US" altLang="zh-CN" dirty="0"/>
              <a:t>4KB, 2MB</a:t>
            </a:r>
            <a:r>
              <a:rPr lang="zh-CN" altLang="en-US" dirty="0"/>
              <a:t>或</a:t>
            </a:r>
            <a:r>
              <a:rPr lang="en-US" altLang="zh-CN" dirty="0"/>
              <a:t>4MB</a:t>
            </a:r>
            <a:r>
              <a:rPr lang="zh-CN" altLang="en-US" dirty="0"/>
              <a:t>）</a:t>
            </a:r>
            <a:endParaRPr lang="en-US" altLang="zh-CN" dirty="0"/>
          </a:p>
          <a:p>
            <a:r>
              <a:rPr lang="zh-CN" altLang="en-US" dirty="0"/>
              <a:t>这些页可以被映射到物理地址空间中。（物理页）。</a:t>
            </a:r>
            <a:endParaRPr lang="en-US" altLang="zh-CN" dirty="0"/>
          </a:p>
          <a:p>
            <a:r>
              <a:rPr lang="zh-CN" altLang="en-US" dirty="0"/>
              <a:t>当包含线性地址的页不在物理内存中，就会产生一个缺页中断（</a:t>
            </a:r>
            <a:r>
              <a:rPr lang="en-US" altLang="zh-CN" dirty="0"/>
              <a:t>page fault</a:t>
            </a:r>
            <a:r>
              <a:rPr lang="zh-CN" altLang="en-US" dirty="0"/>
              <a:t>）</a:t>
            </a:r>
            <a:r>
              <a:rPr lang="en-US" altLang="zh-CN" dirty="0"/>
              <a:t>.</a:t>
            </a:r>
            <a:r>
              <a:rPr lang="zh-CN" altLang="en-US"/>
              <a:t>缺页中断是页</a:t>
            </a:r>
            <a:r>
              <a:rPr lang="zh-CN" altLang="en-US" dirty="0"/>
              <a:t>故障异常，该异常对应一个处理程序，该程序指导</a:t>
            </a:r>
            <a:r>
              <a:rPr lang="en-US" altLang="zh-CN" dirty="0"/>
              <a:t>OS</a:t>
            </a:r>
            <a:r>
              <a:rPr lang="zh-CN" altLang="en-US" dirty="0"/>
              <a:t>将相应的页从磁盘上调入内存。页被调入内存后，就重新执行导致页故障异常的指令。</a:t>
            </a:r>
          </a:p>
        </p:txBody>
      </p:sp>
      <p:sp>
        <p:nvSpPr>
          <p:cNvPr id="2" name="标题 1"/>
          <p:cNvSpPr>
            <a:spLocks noGrp="1"/>
          </p:cNvSpPr>
          <p:nvPr>
            <p:ph type="title"/>
          </p:nvPr>
        </p:nvSpPr>
        <p:spPr/>
        <p:txBody>
          <a:bodyPr/>
          <a:lstStyle/>
          <a:p>
            <a:r>
              <a:rPr lang="zh-CN" altLang="en-US" dirty="0"/>
              <a:t>分页机制</a:t>
            </a:r>
          </a:p>
        </p:txBody>
      </p:sp>
    </p:spTree>
    <p:extLst>
      <p:ext uri="{BB962C8B-B14F-4D97-AF65-F5344CB8AC3E}">
        <p14:creationId xmlns:p14="http://schemas.microsoft.com/office/powerpoint/2010/main" val="243748864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处理器用来映射线性地址到物理地址的信息和产生页故障异常的信息存放在页目录表和页表中，页目录表和页表都存放在内存中。</a:t>
            </a:r>
            <a:endParaRPr lang="en-US" altLang="zh-CN" dirty="0"/>
          </a:p>
          <a:p>
            <a:r>
              <a:rPr lang="zh-CN" altLang="en-US" dirty="0"/>
              <a:t>分页由控制寄存器中的标志位来控制。</a:t>
            </a:r>
            <a:endParaRPr lang="en-US" altLang="zh-CN" dirty="0"/>
          </a:p>
          <a:p>
            <a:r>
              <a:rPr lang="en-US" altLang="zh-CN" dirty="0"/>
              <a:t>CR0</a:t>
            </a:r>
            <a:r>
              <a:rPr lang="zh-CN" altLang="en-US" dirty="0"/>
              <a:t>控制寄存器的第</a:t>
            </a:r>
            <a:r>
              <a:rPr lang="en-US" altLang="zh-CN" dirty="0"/>
              <a:t>31</a:t>
            </a:r>
            <a:r>
              <a:rPr lang="zh-CN" altLang="en-US" dirty="0"/>
              <a:t>位时</a:t>
            </a:r>
            <a:r>
              <a:rPr lang="en-US" altLang="zh-CN" dirty="0"/>
              <a:t>PG(</a:t>
            </a:r>
            <a:r>
              <a:rPr lang="zh-CN" altLang="en-US" dirty="0"/>
              <a:t>分页标志</a:t>
            </a:r>
            <a:r>
              <a:rPr lang="en-US" altLang="zh-CN" dirty="0"/>
              <a:t>)</a:t>
            </a:r>
            <a:r>
              <a:rPr lang="zh-CN" altLang="en-US" dirty="0"/>
              <a:t>，该标志位置</a:t>
            </a:r>
            <a:r>
              <a:rPr lang="en-US" altLang="zh-CN" dirty="0"/>
              <a:t>1</a:t>
            </a:r>
            <a:r>
              <a:rPr lang="zh-CN" altLang="en-US" dirty="0"/>
              <a:t>时，表明要使用分页机制。</a:t>
            </a:r>
            <a:endParaRPr lang="en-US" altLang="zh-CN" dirty="0"/>
          </a:p>
          <a:p>
            <a:endParaRPr lang="en-US" altLang="zh-CN" dirty="0"/>
          </a:p>
        </p:txBody>
      </p:sp>
      <p:sp>
        <p:nvSpPr>
          <p:cNvPr id="2" name="标题 1"/>
          <p:cNvSpPr>
            <a:spLocks noGrp="1"/>
          </p:cNvSpPr>
          <p:nvPr>
            <p:ph type="title"/>
          </p:nvPr>
        </p:nvSpPr>
        <p:spPr/>
        <p:txBody>
          <a:bodyPr/>
          <a:lstStyle/>
          <a:p>
            <a:r>
              <a:rPr lang="zh-CN" altLang="en-US" dirty="0"/>
              <a:t>分页</a:t>
            </a:r>
          </a:p>
        </p:txBody>
      </p:sp>
    </p:spTree>
    <p:extLst>
      <p:ext uri="{BB962C8B-B14F-4D97-AF65-F5344CB8AC3E}">
        <p14:creationId xmlns:p14="http://schemas.microsoft.com/office/powerpoint/2010/main" val="9250227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一个由</a:t>
            </a:r>
            <a:r>
              <a:rPr lang="en-US" altLang="zh-CN" dirty="0"/>
              <a:t>32</a:t>
            </a:r>
            <a:r>
              <a:rPr lang="zh-CN" altLang="en-US" dirty="0"/>
              <a:t>位页表项（</a:t>
            </a:r>
            <a:r>
              <a:rPr lang="en-US" altLang="zh-CN" dirty="0"/>
              <a:t>PTE</a:t>
            </a:r>
            <a:r>
              <a:rPr lang="zh-CN" altLang="en-US" dirty="0"/>
              <a:t>）组成的数组</a:t>
            </a:r>
            <a:r>
              <a:rPr lang="en-US" altLang="zh-CN" dirty="0"/>
              <a:t>, </a:t>
            </a:r>
            <a:r>
              <a:rPr lang="zh-CN" altLang="en-US" dirty="0"/>
              <a:t>放置在一个</a:t>
            </a:r>
            <a:r>
              <a:rPr lang="en-US" altLang="zh-CN" dirty="0"/>
              <a:t>4KB</a:t>
            </a:r>
            <a:r>
              <a:rPr lang="zh-CN" altLang="en-US" dirty="0"/>
              <a:t>的页中。一张页表最多包括</a:t>
            </a:r>
            <a:r>
              <a:rPr lang="en-US" altLang="zh-CN" dirty="0"/>
              <a:t>1024</a:t>
            </a:r>
            <a:r>
              <a:rPr lang="zh-CN" altLang="en-US" dirty="0"/>
              <a:t>个页表项。</a:t>
            </a:r>
            <a:endParaRPr lang="en-US" altLang="zh-CN" dirty="0"/>
          </a:p>
          <a:p>
            <a:r>
              <a:rPr lang="zh-CN" altLang="en-US" dirty="0"/>
              <a:t>每个页表项指向一个</a:t>
            </a:r>
            <a:r>
              <a:rPr lang="en-US" altLang="zh-CN" dirty="0"/>
              <a:t>4KB</a:t>
            </a:r>
            <a:r>
              <a:rPr lang="zh-CN" altLang="en-US" dirty="0"/>
              <a:t>大小的物理页。</a:t>
            </a:r>
            <a:endParaRPr lang="en-US" altLang="zh-CN" dirty="0"/>
          </a:p>
          <a:p>
            <a:r>
              <a:rPr lang="zh-CN" altLang="en-US" dirty="0"/>
              <a:t>那么一张页表可以索引多少大小的物理内存？</a:t>
            </a:r>
            <a:endParaRPr lang="en-US" altLang="zh-CN" dirty="0"/>
          </a:p>
          <a:p>
            <a:r>
              <a:rPr lang="zh-CN" altLang="en-US" dirty="0"/>
              <a:t>一张页目录表呢？</a:t>
            </a:r>
            <a:endParaRPr lang="en-US" altLang="zh-CN" dirty="0"/>
          </a:p>
        </p:txBody>
      </p:sp>
      <p:sp>
        <p:nvSpPr>
          <p:cNvPr id="2" name="标题 1"/>
          <p:cNvSpPr>
            <a:spLocks noGrp="1"/>
          </p:cNvSpPr>
          <p:nvPr>
            <p:ph type="title"/>
          </p:nvPr>
        </p:nvSpPr>
        <p:spPr/>
        <p:txBody>
          <a:bodyPr/>
          <a:lstStyle/>
          <a:p>
            <a:r>
              <a:rPr lang="zh-CN" altLang="en-US" dirty="0"/>
              <a:t>页表</a:t>
            </a:r>
          </a:p>
        </p:txBody>
      </p:sp>
    </p:spTree>
    <p:extLst>
      <p:ext uri="{BB962C8B-B14F-4D97-AF65-F5344CB8AC3E}">
        <p14:creationId xmlns:p14="http://schemas.microsoft.com/office/powerpoint/2010/main" val="424489973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zh-CN" altLang="en-US" dirty="0"/>
              <a:t>线性地址转换为物理地址</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79252"/>
            <a:ext cx="66389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00671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844824"/>
            <a:ext cx="8441141" cy="5328493"/>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线性地址分成三部分</a:t>
            </a:r>
            <a:endParaRPr lang="en-US" altLang="zh-CN" dirty="0"/>
          </a:p>
          <a:p>
            <a:pPr lvl="1"/>
            <a:r>
              <a:rPr lang="en-US" altLang="zh-CN" dirty="0"/>
              <a:t>22:31</a:t>
            </a:r>
            <a:r>
              <a:rPr lang="zh-CN" altLang="en-US" dirty="0"/>
              <a:t>，页目录表项在页目录表中的偏移</a:t>
            </a:r>
            <a:r>
              <a:rPr lang="en-US" altLang="zh-CN" dirty="0"/>
              <a:t>, </a:t>
            </a:r>
            <a:r>
              <a:rPr lang="zh-CN" altLang="en-US" dirty="0"/>
              <a:t>提供所指页表的物理基地址。</a:t>
            </a:r>
            <a:endParaRPr lang="en-US" altLang="zh-CN" dirty="0"/>
          </a:p>
          <a:p>
            <a:pPr lvl="1"/>
            <a:r>
              <a:rPr lang="en-US" altLang="zh-CN" dirty="0"/>
              <a:t>12:21</a:t>
            </a:r>
            <a:r>
              <a:rPr lang="zh-CN" altLang="en-US" dirty="0"/>
              <a:t>，页表项在所选页表中的偏移，提供所选物理内存页的物理基地址</a:t>
            </a:r>
            <a:endParaRPr lang="en-US" altLang="zh-CN" dirty="0"/>
          </a:p>
          <a:p>
            <a:pPr lvl="1"/>
            <a:r>
              <a:rPr lang="en-US" altLang="zh-CN" dirty="0"/>
              <a:t>0:11 , </a:t>
            </a:r>
            <a:r>
              <a:rPr lang="zh-CN" altLang="en-US" dirty="0"/>
              <a:t>提供地址在所选物理页中的偏移。</a:t>
            </a:r>
          </a:p>
        </p:txBody>
      </p:sp>
      <p:sp>
        <p:nvSpPr>
          <p:cNvPr id="2" name="标题 1"/>
          <p:cNvSpPr>
            <a:spLocks noGrp="1"/>
          </p:cNvSpPr>
          <p:nvPr>
            <p:ph type="title"/>
          </p:nvPr>
        </p:nvSpPr>
        <p:spPr/>
        <p:txBody>
          <a:bodyPr/>
          <a:lstStyle/>
          <a:p>
            <a:r>
              <a:rPr lang="zh-CN" altLang="en-US" dirty="0"/>
              <a:t>线性地址转换为物理地址</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12776"/>
            <a:ext cx="4680520" cy="297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89290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lnSpc>
                <a:spcPct val="90000"/>
              </a:lnSpc>
            </a:pPr>
            <a:r>
              <a:rPr lang="en-US" altLang="zh-CN" sz="2000" dirty="0" err="1">
                <a:latin typeface="Arial" charset="0"/>
                <a:ea typeface="宋体" charset="0"/>
              </a:rPr>
              <a:t>pentium</a:t>
            </a:r>
            <a:r>
              <a:rPr lang="zh-CN" altLang="en-US" sz="2000" dirty="0">
                <a:latin typeface="Arial" charset="0"/>
                <a:ea typeface="宋体" charset="0"/>
              </a:rPr>
              <a:t>处理器引进了扩展分页，允许页框的大小为</a:t>
            </a:r>
            <a:r>
              <a:rPr lang="en-US" altLang="zh-CN" sz="2000" dirty="0">
                <a:latin typeface="Arial" charset="0"/>
                <a:ea typeface="宋体" charset="0"/>
              </a:rPr>
              <a:t>4K</a:t>
            </a:r>
            <a:r>
              <a:rPr lang="zh-CN" altLang="en-US" sz="2000" dirty="0">
                <a:latin typeface="Arial" charset="0"/>
                <a:ea typeface="宋体" charset="0"/>
              </a:rPr>
              <a:t>或者</a:t>
            </a:r>
            <a:r>
              <a:rPr lang="en-US" altLang="zh-CN" sz="2000" dirty="0">
                <a:latin typeface="Arial" charset="0"/>
                <a:ea typeface="宋体" charset="0"/>
              </a:rPr>
              <a:t>4M</a:t>
            </a:r>
          </a:p>
          <a:p>
            <a:pPr lvl="1">
              <a:lnSpc>
                <a:spcPct val="90000"/>
              </a:lnSpc>
            </a:pPr>
            <a:endParaRPr lang="en-US" altLang="zh-CN" sz="2000" dirty="0">
              <a:latin typeface="Arial" charset="0"/>
              <a:ea typeface="宋体" charset="0"/>
            </a:endParaRPr>
          </a:p>
          <a:p>
            <a:pPr lvl="1">
              <a:lnSpc>
                <a:spcPct val="90000"/>
              </a:lnSpc>
            </a:pPr>
            <a:endParaRPr lang="en-US" altLang="zh-CN" sz="2000" dirty="0">
              <a:latin typeface="Arial" charset="0"/>
              <a:ea typeface="宋体" charset="0"/>
            </a:endParaRPr>
          </a:p>
          <a:p>
            <a:pPr lvl="1">
              <a:lnSpc>
                <a:spcPct val="90000"/>
              </a:lnSpc>
            </a:pPr>
            <a:endParaRPr lang="en-US" altLang="zh-CN" sz="1800" dirty="0">
              <a:latin typeface="Arial" charset="0"/>
              <a:ea typeface="宋体" charset="0"/>
            </a:endParaRPr>
          </a:p>
          <a:p>
            <a:pPr lvl="1">
              <a:lnSpc>
                <a:spcPct val="90000"/>
              </a:lnSpc>
            </a:pPr>
            <a:endParaRPr lang="en-US" altLang="zh-CN" sz="1800" dirty="0">
              <a:latin typeface="Arial" charset="0"/>
              <a:ea typeface="宋体" charset="0"/>
            </a:endParaRPr>
          </a:p>
          <a:p>
            <a:pPr lvl="1">
              <a:lnSpc>
                <a:spcPct val="90000"/>
              </a:lnSpc>
            </a:pPr>
            <a:endParaRPr lang="en-US" altLang="zh-CN" sz="2000" dirty="0">
              <a:latin typeface="Arial" charset="0"/>
              <a:ea typeface="宋体" charset="0"/>
            </a:endParaRPr>
          </a:p>
          <a:p>
            <a:pPr lvl="1">
              <a:lnSpc>
                <a:spcPct val="90000"/>
              </a:lnSpc>
            </a:pPr>
            <a:endParaRPr lang="en-US" dirty="0"/>
          </a:p>
          <a:p>
            <a:pPr lvl="2"/>
            <a:endParaRPr lang="en-US" altLang="zh-CN" dirty="0">
              <a:latin typeface="Tahoma" charset="0"/>
              <a:ea typeface="宋体" charset="0"/>
            </a:endParaRPr>
          </a:p>
          <a:p>
            <a:pPr lvl="2"/>
            <a:endParaRPr lang="en-US" altLang="zh-CN" dirty="0">
              <a:latin typeface="Tahoma" charset="0"/>
              <a:ea typeface="宋体" charset="0"/>
            </a:endParaRPr>
          </a:p>
          <a:p>
            <a:pPr lvl="2"/>
            <a:endParaRPr lang="en-US" altLang="zh-CN" dirty="0">
              <a:latin typeface="Arial" charset="0"/>
              <a:ea typeface="宋体" charset="0"/>
            </a:endParaRPr>
          </a:p>
        </p:txBody>
      </p:sp>
      <p:sp>
        <p:nvSpPr>
          <p:cNvPr id="2" name="Title 1"/>
          <p:cNvSpPr>
            <a:spLocks noGrp="1"/>
          </p:cNvSpPr>
          <p:nvPr>
            <p:ph type="title"/>
          </p:nvPr>
        </p:nvSpPr>
        <p:spPr/>
        <p:txBody>
          <a:bodyPr/>
          <a:lstStyle/>
          <a:p>
            <a:pPr lvl="1"/>
            <a:r>
              <a:rPr lang="zh-CN" altLang="en-US" dirty="0">
                <a:cs typeface="楷体_GB2312" charset="0"/>
              </a:rPr>
              <a:t>扩展分页</a:t>
            </a:r>
            <a:endParaRPr lang="en-US" dirty="0">
              <a:latin typeface="黑体"/>
              <a:cs typeface="黑体"/>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166937"/>
            <a:ext cx="5200650" cy="277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69040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900" lvl="1" indent="-342900" algn="just">
              <a:lnSpc>
                <a:spcPct val="90000"/>
              </a:lnSpc>
              <a:buClr>
                <a:srgbClr val="FF5050"/>
              </a:buClr>
              <a:buSzPct val="120000"/>
              <a:buFont typeface="Wingdings" pitchFamily="2" charset="2"/>
              <a:buChar char="§"/>
            </a:pPr>
            <a:r>
              <a:rPr lang="en-US" altLang="zh-CN" dirty="0">
                <a:solidFill>
                  <a:srgbClr val="000066"/>
                </a:solidFill>
                <a:ea typeface="黑体" pitchFamily="2" charset="-122"/>
                <a:cs typeface="楷体_GB2312" charset="0"/>
              </a:rPr>
              <a:t>Linux</a:t>
            </a:r>
            <a:r>
              <a:rPr lang="zh-CN" altLang="en-US" dirty="0">
                <a:solidFill>
                  <a:srgbClr val="000066"/>
                </a:solidFill>
                <a:ea typeface="黑体" pitchFamily="2" charset="-122"/>
                <a:cs typeface="楷体_GB2312" charset="0"/>
              </a:rPr>
              <a:t>同时采用了适用于</a:t>
            </a:r>
            <a:r>
              <a:rPr lang="en-US" altLang="zh-CN" dirty="0">
                <a:solidFill>
                  <a:srgbClr val="000066"/>
                </a:solidFill>
                <a:ea typeface="黑体" pitchFamily="2" charset="-122"/>
                <a:cs typeface="楷体_GB2312" charset="0"/>
              </a:rPr>
              <a:t>32</a:t>
            </a:r>
            <a:r>
              <a:rPr lang="zh-CN" altLang="en-US" dirty="0">
                <a:solidFill>
                  <a:srgbClr val="000066"/>
                </a:solidFill>
                <a:ea typeface="黑体" pitchFamily="2" charset="-122"/>
                <a:cs typeface="楷体_GB2312" charset="0"/>
              </a:rPr>
              <a:t>位和</a:t>
            </a:r>
            <a:r>
              <a:rPr lang="en-US" altLang="zh-CN" dirty="0">
                <a:solidFill>
                  <a:srgbClr val="000066"/>
                </a:solidFill>
                <a:ea typeface="黑体" pitchFamily="2" charset="-122"/>
                <a:cs typeface="楷体_GB2312" charset="0"/>
              </a:rPr>
              <a:t>64</a:t>
            </a:r>
            <a:r>
              <a:rPr lang="zh-CN" altLang="en-US" dirty="0">
                <a:solidFill>
                  <a:srgbClr val="000066"/>
                </a:solidFill>
                <a:ea typeface="黑体" pitchFamily="2" charset="-122"/>
                <a:cs typeface="楷体_GB2312" charset="0"/>
              </a:rPr>
              <a:t>位系统的普通分页模型</a:t>
            </a:r>
            <a:endParaRPr lang="en-US" altLang="zh-CN" dirty="0">
              <a:solidFill>
                <a:srgbClr val="000066"/>
              </a:solidFill>
              <a:ea typeface="黑体" pitchFamily="2" charset="-122"/>
              <a:cs typeface="楷体_GB2312" charset="0"/>
            </a:endParaRPr>
          </a:p>
          <a:p>
            <a:pPr marL="342900" lvl="1" indent="-342900" algn="just">
              <a:lnSpc>
                <a:spcPct val="90000"/>
              </a:lnSpc>
              <a:buClr>
                <a:srgbClr val="FF5050"/>
              </a:buClr>
              <a:buSzPct val="120000"/>
              <a:buFont typeface="Wingdings" pitchFamily="2" charset="2"/>
              <a:buChar char="§"/>
            </a:pPr>
            <a:r>
              <a:rPr lang="en-US" altLang="zh-CN" dirty="0">
                <a:solidFill>
                  <a:srgbClr val="000066"/>
                </a:solidFill>
                <a:ea typeface="黑体" pitchFamily="2" charset="-122"/>
                <a:cs typeface="楷体_GB2312" charset="0"/>
              </a:rPr>
              <a:t>Linux</a:t>
            </a:r>
            <a:r>
              <a:rPr lang="zh-CN" altLang="en-US" dirty="0">
                <a:solidFill>
                  <a:srgbClr val="000066"/>
                </a:solidFill>
                <a:ea typeface="黑体" pitchFamily="2" charset="-122"/>
                <a:cs typeface="楷体_GB2312" charset="0"/>
              </a:rPr>
              <a:t>采用</a:t>
            </a:r>
            <a:r>
              <a:rPr lang="en-US" altLang="zh-CN" dirty="0">
                <a:solidFill>
                  <a:srgbClr val="000066"/>
                </a:solidFill>
                <a:ea typeface="黑体" pitchFamily="2" charset="-122"/>
                <a:cs typeface="楷体_GB2312" charset="0"/>
              </a:rPr>
              <a:t>3</a:t>
            </a:r>
            <a:r>
              <a:rPr lang="zh-CN" altLang="en-US" dirty="0">
                <a:solidFill>
                  <a:srgbClr val="000066"/>
                </a:solidFill>
                <a:ea typeface="黑体" pitchFamily="2" charset="-122"/>
                <a:cs typeface="楷体_GB2312" charset="0"/>
              </a:rPr>
              <a:t>级分页模式</a:t>
            </a:r>
            <a:endParaRPr lang="en-US" altLang="zh-CN" dirty="0">
              <a:solidFill>
                <a:srgbClr val="000066"/>
              </a:solidFill>
              <a:ea typeface="黑体" pitchFamily="2" charset="-122"/>
              <a:cs typeface="楷体_GB2312" charset="0"/>
            </a:endParaRPr>
          </a:p>
          <a:p>
            <a:pPr marL="342900" lvl="1" indent="-342900" algn="just">
              <a:lnSpc>
                <a:spcPct val="90000"/>
              </a:lnSpc>
              <a:buClr>
                <a:srgbClr val="FF5050"/>
              </a:buClr>
              <a:buSzPct val="120000"/>
              <a:buFont typeface="Wingdings" pitchFamily="2" charset="2"/>
              <a:buChar char="§"/>
            </a:pPr>
            <a:endParaRPr lang="en-US" altLang="zh-CN" dirty="0">
              <a:solidFill>
                <a:srgbClr val="000066"/>
              </a:solidFill>
              <a:ea typeface="黑体" pitchFamily="2" charset="-122"/>
              <a:cs typeface="楷体_GB2312" charset="0"/>
            </a:endParaRPr>
          </a:p>
          <a:p>
            <a:pPr lvl="1">
              <a:lnSpc>
                <a:spcPct val="90000"/>
              </a:lnSpc>
            </a:pPr>
            <a:r>
              <a:rPr lang="zh-CN" altLang="en-US" sz="2000" dirty="0">
                <a:latin typeface="Arial" charset="0"/>
                <a:ea typeface="宋体" charset="0"/>
              </a:rPr>
              <a:t>页全局目录</a:t>
            </a:r>
            <a:r>
              <a:rPr lang="en-US" altLang="zh-CN" sz="2000" dirty="0">
                <a:latin typeface="Arial" charset="0"/>
                <a:ea typeface="宋体" charset="0"/>
              </a:rPr>
              <a:t>(Page Global Directory)</a:t>
            </a:r>
          </a:p>
          <a:p>
            <a:pPr lvl="1">
              <a:lnSpc>
                <a:spcPct val="90000"/>
              </a:lnSpc>
            </a:pPr>
            <a:r>
              <a:rPr lang="zh-CN" altLang="en-US" sz="2000" dirty="0">
                <a:latin typeface="Arial" charset="0"/>
                <a:ea typeface="宋体" charset="0"/>
              </a:rPr>
              <a:t>页中间目录</a:t>
            </a:r>
            <a:r>
              <a:rPr lang="en-US" altLang="zh-CN" sz="2000" dirty="0">
                <a:latin typeface="Arial" charset="0"/>
                <a:ea typeface="宋体" charset="0"/>
              </a:rPr>
              <a:t>(Page Middle Directory)</a:t>
            </a:r>
          </a:p>
          <a:p>
            <a:pPr lvl="1">
              <a:lnSpc>
                <a:spcPct val="90000"/>
              </a:lnSpc>
            </a:pPr>
            <a:r>
              <a:rPr lang="zh-CN" altLang="en-US" sz="2000" dirty="0">
                <a:latin typeface="Arial" charset="0"/>
                <a:ea typeface="宋体" charset="0"/>
              </a:rPr>
              <a:t>页表</a:t>
            </a:r>
            <a:r>
              <a:rPr lang="en-US" altLang="zh-CN" sz="2000" dirty="0">
                <a:latin typeface="Arial" charset="0"/>
                <a:ea typeface="宋体" charset="0"/>
              </a:rPr>
              <a:t>(Page Table)</a:t>
            </a:r>
          </a:p>
          <a:p>
            <a:pPr lvl="1">
              <a:lnSpc>
                <a:spcPct val="90000"/>
              </a:lnSpc>
            </a:pPr>
            <a:endParaRPr lang="en-US" altLang="zh-CN" sz="2000" dirty="0">
              <a:latin typeface="Arial" charset="0"/>
              <a:ea typeface="宋体" charset="0"/>
            </a:endParaRPr>
          </a:p>
          <a:p>
            <a:pPr lvl="1">
              <a:lnSpc>
                <a:spcPct val="90000"/>
              </a:lnSpc>
            </a:pPr>
            <a:endParaRPr lang="en-US" altLang="zh-CN" sz="1800" dirty="0">
              <a:latin typeface="Arial" charset="0"/>
              <a:ea typeface="宋体" charset="0"/>
            </a:endParaRPr>
          </a:p>
          <a:p>
            <a:pPr lvl="1">
              <a:lnSpc>
                <a:spcPct val="90000"/>
              </a:lnSpc>
            </a:pPr>
            <a:endParaRPr lang="en-US" altLang="zh-CN" sz="1800" dirty="0">
              <a:latin typeface="Arial" charset="0"/>
              <a:ea typeface="宋体" charset="0"/>
            </a:endParaRPr>
          </a:p>
          <a:p>
            <a:pPr lvl="1">
              <a:lnSpc>
                <a:spcPct val="90000"/>
              </a:lnSpc>
            </a:pPr>
            <a:endParaRPr lang="en-US" altLang="zh-CN" sz="2000" dirty="0">
              <a:latin typeface="Arial" charset="0"/>
              <a:ea typeface="宋体" charset="0"/>
            </a:endParaRPr>
          </a:p>
          <a:p>
            <a:pPr lvl="1">
              <a:lnSpc>
                <a:spcPct val="90000"/>
              </a:lnSpc>
            </a:pPr>
            <a:endParaRPr lang="en-US" dirty="0"/>
          </a:p>
          <a:p>
            <a:pPr lvl="2"/>
            <a:endParaRPr lang="en-US" altLang="zh-CN" dirty="0">
              <a:latin typeface="Tahoma" charset="0"/>
              <a:ea typeface="宋体" charset="0"/>
            </a:endParaRPr>
          </a:p>
          <a:p>
            <a:pPr lvl="2"/>
            <a:endParaRPr lang="en-US" altLang="zh-CN" dirty="0">
              <a:latin typeface="Tahoma" charset="0"/>
              <a:ea typeface="宋体" charset="0"/>
            </a:endParaRPr>
          </a:p>
          <a:p>
            <a:pPr lvl="2"/>
            <a:endParaRPr lang="en-US" altLang="zh-CN" dirty="0">
              <a:latin typeface="Arial" charset="0"/>
              <a:ea typeface="宋体" charset="0"/>
            </a:endParaRPr>
          </a:p>
        </p:txBody>
      </p:sp>
      <p:sp>
        <p:nvSpPr>
          <p:cNvPr id="2" name="Title 1"/>
          <p:cNvSpPr>
            <a:spLocks noGrp="1"/>
          </p:cNvSpPr>
          <p:nvPr>
            <p:ph type="title"/>
          </p:nvPr>
        </p:nvSpPr>
        <p:spPr/>
        <p:txBody>
          <a:bodyPr/>
          <a:lstStyle/>
          <a:p>
            <a:r>
              <a:rPr lang="en-US" altLang="zh-CN" dirty="0">
                <a:latin typeface="黑体"/>
                <a:cs typeface="黑体"/>
              </a:rPr>
              <a:t>Linux</a:t>
            </a:r>
            <a:r>
              <a:rPr lang="zh-CN" altLang="en-US" dirty="0">
                <a:latin typeface="黑体"/>
                <a:cs typeface="黑体"/>
              </a:rPr>
              <a:t>的分页</a:t>
            </a:r>
            <a:endParaRPr lang="en-US" dirty="0">
              <a:latin typeface="黑体"/>
              <a:cs typeface="黑体"/>
            </a:endParaRPr>
          </a:p>
        </p:txBody>
      </p:sp>
    </p:spTree>
    <p:extLst>
      <p:ext uri="{BB962C8B-B14F-4D97-AF65-F5344CB8AC3E}">
        <p14:creationId xmlns:p14="http://schemas.microsoft.com/office/powerpoint/2010/main" val="36679467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lnSpc>
                <a:spcPct val="90000"/>
              </a:lnSpc>
            </a:pPr>
            <a:endParaRPr lang="en-US" altLang="zh-CN" sz="2000" dirty="0">
              <a:latin typeface="Arial" charset="0"/>
              <a:ea typeface="宋体" charset="0"/>
            </a:endParaRPr>
          </a:p>
          <a:p>
            <a:pPr lvl="1">
              <a:lnSpc>
                <a:spcPct val="90000"/>
              </a:lnSpc>
            </a:pPr>
            <a:endParaRPr lang="en-US" altLang="zh-CN" sz="1800" dirty="0">
              <a:latin typeface="Arial" charset="0"/>
              <a:ea typeface="宋体" charset="0"/>
            </a:endParaRPr>
          </a:p>
          <a:p>
            <a:pPr lvl="1">
              <a:lnSpc>
                <a:spcPct val="90000"/>
              </a:lnSpc>
            </a:pPr>
            <a:endParaRPr lang="en-US" altLang="zh-CN" sz="1800" dirty="0">
              <a:latin typeface="Arial" charset="0"/>
              <a:ea typeface="宋体" charset="0"/>
            </a:endParaRPr>
          </a:p>
          <a:p>
            <a:pPr lvl="1">
              <a:lnSpc>
                <a:spcPct val="90000"/>
              </a:lnSpc>
            </a:pPr>
            <a:endParaRPr lang="en-US" altLang="zh-CN" sz="2000" dirty="0">
              <a:latin typeface="Arial" charset="0"/>
              <a:ea typeface="宋体" charset="0"/>
            </a:endParaRPr>
          </a:p>
          <a:p>
            <a:pPr lvl="1">
              <a:lnSpc>
                <a:spcPct val="90000"/>
              </a:lnSpc>
            </a:pPr>
            <a:endParaRPr lang="en-US" dirty="0"/>
          </a:p>
          <a:p>
            <a:pPr lvl="2"/>
            <a:endParaRPr lang="en-US" altLang="zh-CN" dirty="0">
              <a:latin typeface="Tahoma" charset="0"/>
              <a:ea typeface="宋体" charset="0"/>
            </a:endParaRPr>
          </a:p>
          <a:p>
            <a:pPr lvl="2"/>
            <a:endParaRPr lang="en-US" altLang="zh-CN" dirty="0">
              <a:latin typeface="Tahoma" charset="0"/>
              <a:ea typeface="宋体" charset="0"/>
            </a:endParaRPr>
          </a:p>
          <a:p>
            <a:pPr lvl="2"/>
            <a:endParaRPr lang="en-US" altLang="zh-CN" dirty="0">
              <a:latin typeface="Arial" charset="0"/>
              <a:ea typeface="宋体" charset="0"/>
            </a:endParaRPr>
          </a:p>
        </p:txBody>
      </p:sp>
      <p:sp>
        <p:nvSpPr>
          <p:cNvPr id="2" name="Title 1"/>
          <p:cNvSpPr>
            <a:spLocks noGrp="1"/>
          </p:cNvSpPr>
          <p:nvPr>
            <p:ph type="title"/>
          </p:nvPr>
        </p:nvSpPr>
        <p:spPr/>
        <p:txBody>
          <a:bodyPr/>
          <a:lstStyle/>
          <a:p>
            <a:r>
              <a:rPr lang="en-US" altLang="zh-CN" dirty="0">
                <a:latin typeface="黑体"/>
                <a:cs typeface="黑体"/>
              </a:rPr>
              <a:t>Linux</a:t>
            </a:r>
            <a:r>
              <a:rPr lang="zh-CN" altLang="en-US" dirty="0">
                <a:latin typeface="黑体"/>
                <a:cs typeface="黑体"/>
              </a:rPr>
              <a:t>的分页模式</a:t>
            </a:r>
            <a:endParaRPr lang="en-US" dirty="0">
              <a:latin typeface="黑体"/>
              <a:cs typeface="黑体"/>
            </a:endParaRP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024" y="1524000"/>
            <a:ext cx="6477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99715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1D111-4A6A-3C42-B273-7CEF3F7275F8}"/>
              </a:ext>
            </a:extLst>
          </p:cNvPr>
          <p:cNvSpPr>
            <a:spLocks noGrp="1"/>
          </p:cNvSpPr>
          <p:nvPr>
            <p:ph type="title"/>
          </p:nvPr>
        </p:nvSpPr>
        <p:spPr/>
        <p:txBody>
          <a:bodyPr/>
          <a:lstStyle/>
          <a:p>
            <a:endParaRPr kumimoji="1" lang="zh-CN" altLang="en-US"/>
          </a:p>
        </p:txBody>
      </p:sp>
      <p:pic>
        <p:nvPicPr>
          <p:cNvPr id="1026" name="Picture 2" descr="硬盘 的图像结果">
            <a:extLst>
              <a:ext uri="{FF2B5EF4-FFF2-40B4-BE49-F238E27FC236}">
                <a16:creationId xmlns:a16="http://schemas.microsoft.com/office/drawing/2014/main" id="{94DAFC12-C1C7-4F72-9250-CD50906FD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60" y="2921297"/>
            <a:ext cx="26003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B81F99A9-9DBE-4253-8625-760CA7DCAD06}"/>
              </a:ext>
            </a:extLst>
          </p:cNvPr>
          <p:cNvPicPr>
            <a:picLocks noChangeAspect="1"/>
          </p:cNvPicPr>
          <p:nvPr/>
        </p:nvPicPr>
        <p:blipFill>
          <a:blip r:embed="rId4"/>
          <a:stretch>
            <a:fillRect/>
          </a:stretch>
        </p:blipFill>
        <p:spPr>
          <a:xfrm rot="20948808" flipV="1">
            <a:off x="3669311" y="2921296"/>
            <a:ext cx="1952625" cy="1952625"/>
          </a:xfrm>
          <a:prstGeom prst="rect">
            <a:avLst/>
          </a:prstGeom>
        </p:spPr>
      </p:pic>
      <p:pic>
        <p:nvPicPr>
          <p:cNvPr id="1028" name="Picture 4" descr="查看源图像">
            <a:extLst>
              <a:ext uri="{FF2B5EF4-FFF2-40B4-BE49-F238E27FC236}">
                <a16:creationId xmlns:a16="http://schemas.microsoft.com/office/drawing/2014/main" id="{6A65DCF4-7A97-4CFF-A1D4-E2055390031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588" t="19201" r="22438" b="9401"/>
          <a:stretch/>
        </p:blipFill>
        <p:spPr bwMode="auto">
          <a:xfrm>
            <a:off x="6585823" y="3149377"/>
            <a:ext cx="2143297" cy="1656184"/>
          </a:xfrm>
          <a:prstGeom prst="rect">
            <a:avLst/>
          </a:prstGeom>
          <a:noFill/>
          <a:extLst>
            <a:ext uri="{909E8E84-426E-40DD-AFC4-6F175D3DCCD1}">
              <a14:hiddenFill xmlns:a14="http://schemas.microsoft.com/office/drawing/2010/main">
                <a:solidFill>
                  <a:srgbClr val="FFFFFF"/>
                </a:solidFill>
              </a14:hiddenFill>
            </a:ext>
          </a:extLst>
        </p:spPr>
      </p:pic>
      <p:sp>
        <p:nvSpPr>
          <p:cNvPr id="23" name="箭头: 上弧形 22">
            <a:extLst>
              <a:ext uri="{FF2B5EF4-FFF2-40B4-BE49-F238E27FC236}">
                <a16:creationId xmlns:a16="http://schemas.microsoft.com/office/drawing/2014/main" id="{020DF7A2-38BB-4410-9BB9-556D3039D4CB}"/>
              </a:ext>
            </a:extLst>
          </p:cNvPr>
          <p:cNvSpPr/>
          <p:nvPr/>
        </p:nvSpPr>
        <p:spPr bwMode="auto">
          <a:xfrm>
            <a:off x="2566839" y="2044292"/>
            <a:ext cx="1872208" cy="808644"/>
          </a:xfrm>
          <a:prstGeom prst="curved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bg2"/>
              </a:solidFill>
              <a:effectLst/>
              <a:latin typeface="Times New Roman" pitchFamily="18" charset="0"/>
              <a:ea typeface="楷体_GB2312" pitchFamily="49" charset="-122"/>
            </a:endParaRPr>
          </a:p>
        </p:txBody>
      </p:sp>
      <p:sp>
        <p:nvSpPr>
          <p:cNvPr id="24" name="箭头: 上弧形 23">
            <a:extLst>
              <a:ext uri="{FF2B5EF4-FFF2-40B4-BE49-F238E27FC236}">
                <a16:creationId xmlns:a16="http://schemas.microsoft.com/office/drawing/2014/main" id="{7670E603-DD23-415C-A7DC-F30FE311B197}"/>
              </a:ext>
            </a:extLst>
          </p:cNvPr>
          <p:cNvSpPr/>
          <p:nvPr/>
        </p:nvSpPr>
        <p:spPr bwMode="auto">
          <a:xfrm>
            <a:off x="5375151" y="2068601"/>
            <a:ext cx="1872208" cy="808644"/>
          </a:xfrm>
          <a:prstGeom prst="curved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bg2"/>
              </a:solidFill>
              <a:effectLst/>
              <a:latin typeface="Times New Roman" pitchFamily="18" charset="0"/>
              <a:ea typeface="楷体_GB2312" pitchFamily="49" charset="-122"/>
            </a:endParaRPr>
          </a:p>
        </p:txBody>
      </p:sp>
      <p:sp>
        <p:nvSpPr>
          <p:cNvPr id="25" name="文本框 24">
            <a:extLst>
              <a:ext uri="{FF2B5EF4-FFF2-40B4-BE49-F238E27FC236}">
                <a16:creationId xmlns:a16="http://schemas.microsoft.com/office/drawing/2014/main" id="{D6A1A4BE-901E-4CE2-9A31-BAF2D7F72FC6}"/>
              </a:ext>
            </a:extLst>
          </p:cNvPr>
          <p:cNvSpPr txBox="1"/>
          <p:nvPr/>
        </p:nvSpPr>
        <p:spPr>
          <a:xfrm>
            <a:off x="3179775" y="2425711"/>
            <a:ext cx="646331" cy="369332"/>
          </a:xfrm>
          <a:prstGeom prst="rect">
            <a:avLst/>
          </a:prstGeom>
          <a:noFill/>
        </p:spPr>
        <p:txBody>
          <a:bodyPr wrap="none" rtlCol="0">
            <a:spAutoFit/>
          </a:bodyPr>
          <a:lstStyle/>
          <a:p>
            <a:r>
              <a:rPr lang="zh-CN" altLang="en-US" dirty="0">
                <a:solidFill>
                  <a:schemeClr val="bg1">
                    <a:lumMod val="50000"/>
                  </a:schemeClr>
                </a:solidFill>
              </a:rPr>
              <a:t>数据</a:t>
            </a:r>
            <a:endParaRPr lang="en-US" altLang="zh-CN" dirty="0">
              <a:solidFill>
                <a:schemeClr val="bg1">
                  <a:lumMod val="50000"/>
                </a:schemeClr>
              </a:solidFill>
            </a:endParaRPr>
          </a:p>
        </p:txBody>
      </p:sp>
      <p:sp>
        <p:nvSpPr>
          <p:cNvPr id="27" name="文本框 26">
            <a:extLst>
              <a:ext uri="{FF2B5EF4-FFF2-40B4-BE49-F238E27FC236}">
                <a16:creationId xmlns:a16="http://schemas.microsoft.com/office/drawing/2014/main" id="{CDD65CF8-A3B2-4C94-AC3E-76C831306539}"/>
              </a:ext>
            </a:extLst>
          </p:cNvPr>
          <p:cNvSpPr txBox="1"/>
          <p:nvPr/>
        </p:nvSpPr>
        <p:spPr>
          <a:xfrm>
            <a:off x="5988089" y="2425711"/>
            <a:ext cx="646331" cy="369332"/>
          </a:xfrm>
          <a:prstGeom prst="rect">
            <a:avLst/>
          </a:prstGeom>
          <a:noFill/>
        </p:spPr>
        <p:txBody>
          <a:bodyPr wrap="none" rtlCol="0">
            <a:spAutoFit/>
          </a:bodyPr>
          <a:lstStyle/>
          <a:p>
            <a:r>
              <a:rPr lang="zh-CN" altLang="en-US" dirty="0">
                <a:solidFill>
                  <a:schemeClr val="bg1">
                    <a:lumMod val="50000"/>
                  </a:schemeClr>
                </a:solidFill>
              </a:rPr>
              <a:t>数据</a:t>
            </a:r>
            <a:endParaRPr lang="en-US" altLang="zh-CN" dirty="0">
              <a:solidFill>
                <a:schemeClr val="bg1">
                  <a:lumMod val="50000"/>
                </a:schemeClr>
              </a:solidFill>
            </a:endParaRPr>
          </a:p>
        </p:txBody>
      </p:sp>
      <p:pic>
        <p:nvPicPr>
          <p:cNvPr id="33" name="Picture 29">
            <a:extLst>
              <a:ext uri="{FF2B5EF4-FFF2-40B4-BE49-F238E27FC236}">
                <a16:creationId xmlns:a16="http://schemas.microsoft.com/office/drawing/2014/main" id="{0DA6FECA-9C29-408C-B360-6C94E2C7411D}"/>
              </a:ext>
            </a:extLst>
          </p:cNvPr>
          <p:cNvPicPr>
            <a:picLocks noChangeAspect="1"/>
          </p:cNvPicPr>
          <p:nvPr/>
        </p:nvPicPr>
        <p:blipFill>
          <a:blip r:embed="rId6"/>
          <a:stretch>
            <a:fillRect/>
          </a:stretch>
        </p:blipFill>
        <p:spPr>
          <a:xfrm>
            <a:off x="1114975" y="5040291"/>
            <a:ext cx="720188" cy="689542"/>
          </a:xfrm>
          <a:prstGeom prst="rect">
            <a:avLst/>
          </a:prstGeom>
        </p:spPr>
      </p:pic>
      <p:pic>
        <p:nvPicPr>
          <p:cNvPr id="32" name="图片 31">
            <a:extLst>
              <a:ext uri="{FF2B5EF4-FFF2-40B4-BE49-F238E27FC236}">
                <a16:creationId xmlns:a16="http://schemas.microsoft.com/office/drawing/2014/main" id="{0D87DAD0-578D-4456-9BD5-934932FF2EFB}"/>
              </a:ext>
            </a:extLst>
          </p:cNvPr>
          <p:cNvPicPr>
            <a:picLocks noChangeAspect="1"/>
          </p:cNvPicPr>
          <p:nvPr/>
        </p:nvPicPr>
        <p:blipFill>
          <a:blip r:embed="rId7"/>
          <a:stretch>
            <a:fillRect/>
          </a:stretch>
        </p:blipFill>
        <p:spPr>
          <a:xfrm flipH="1">
            <a:off x="4060533" y="5040291"/>
            <a:ext cx="757028" cy="808643"/>
          </a:xfrm>
          <a:prstGeom prst="rect">
            <a:avLst/>
          </a:prstGeom>
        </p:spPr>
      </p:pic>
      <p:pic>
        <p:nvPicPr>
          <p:cNvPr id="35" name="图片 34">
            <a:extLst>
              <a:ext uri="{FF2B5EF4-FFF2-40B4-BE49-F238E27FC236}">
                <a16:creationId xmlns:a16="http://schemas.microsoft.com/office/drawing/2014/main" id="{695430B2-8C4A-46F8-A102-F27FF9025400}"/>
              </a:ext>
            </a:extLst>
          </p:cNvPr>
          <p:cNvPicPr>
            <a:picLocks noChangeAspect="1"/>
          </p:cNvPicPr>
          <p:nvPr/>
        </p:nvPicPr>
        <p:blipFill>
          <a:blip r:embed="rId8"/>
          <a:stretch>
            <a:fillRect/>
          </a:stretch>
        </p:blipFill>
        <p:spPr>
          <a:xfrm flipH="1">
            <a:off x="7329069" y="5067680"/>
            <a:ext cx="757027" cy="656090"/>
          </a:xfrm>
          <a:prstGeom prst="rect">
            <a:avLst/>
          </a:prstGeom>
        </p:spPr>
      </p:pic>
    </p:spTree>
    <p:custDataLst>
      <p:tags r:id="rId1"/>
    </p:custDataLst>
    <p:extLst>
      <p:ext uri="{BB962C8B-B14F-4D97-AF65-F5344CB8AC3E}">
        <p14:creationId xmlns:p14="http://schemas.microsoft.com/office/powerpoint/2010/main" val="349612698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16B0F-E1D0-4997-97FC-EB39628B254D}"/>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C625CE0E-96F9-4D6D-B28E-B39DE074DF8E}"/>
              </a:ext>
            </a:extLst>
          </p:cNvPr>
          <p:cNvSpPr txBox="1"/>
          <p:nvPr/>
        </p:nvSpPr>
        <p:spPr>
          <a:xfrm>
            <a:off x="3314850" y="2917617"/>
            <a:ext cx="2526654" cy="1029834"/>
          </a:xfrm>
          <a:prstGeom prst="rect">
            <a:avLst/>
          </a:prstGeom>
          <a:noFill/>
        </p:spPr>
        <p:txBody>
          <a:bodyPr wrap="none" rtlCol="0">
            <a:spAutoFit/>
          </a:bodyPr>
          <a:lstStyle/>
          <a:p>
            <a:r>
              <a:rPr lang="zh-CN" altLang="en-US" sz="6092" dirty="0">
                <a:solidFill>
                  <a:srgbClr val="333333"/>
                </a:solidFill>
                <a:latin typeface="+mj-ea"/>
                <a:ea typeface="+mj-ea"/>
              </a:rPr>
              <a:t>本节完</a:t>
            </a:r>
          </a:p>
        </p:txBody>
      </p:sp>
    </p:spTree>
    <p:extLst>
      <p:ext uri="{BB962C8B-B14F-4D97-AF65-F5344CB8AC3E}">
        <p14:creationId xmlns:p14="http://schemas.microsoft.com/office/powerpoint/2010/main" val="1797943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1D111-4A6A-3C42-B273-7CEF3F7275F8}"/>
              </a:ext>
            </a:extLst>
          </p:cNvPr>
          <p:cNvSpPr>
            <a:spLocks noGrp="1"/>
          </p:cNvSpPr>
          <p:nvPr>
            <p:ph type="title"/>
          </p:nvPr>
        </p:nvSpPr>
        <p:spPr/>
        <p:txBody>
          <a:bodyPr/>
          <a:lstStyle/>
          <a:p>
            <a:r>
              <a:rPr kumimoji="1" lang="zh-CN" altLang="en-US" dirty="0"/>
              <a:t>内存模型</a:t>
            </a:r>
          </a:p>
        </p:txBody>
      </p:sp>
      <p:pic>
        <p:nvPicPr>
          <p:cNvPr id="6" name="图片 5">
            <a:extLst>
              <a:ext uri="{FF2B5EF4-FFF2-40B4-BE49-F238E27FC236}">
                <a16:creationId xmlns:a16="http://schemas.microsoft.com/office/drawing/2014/main" id="{B39012D3-91C9-44CC-B3BC-CC083BB84975}"/>
              </a:ext>
            </a:extLst>
          </p:cNvPr>
          <p:cNvPicPr>
            <a:picLocks noChangeAspect="1"/>
          </p:cNvPicPr>
          <p:nvPr/>
        </p:nvPicPr>
        <p:blipFill>
          <a:blip r:embed="rId2"/>
          <a:stretch>
            <a:fillRect/>
          </a:stretch>
        </p:blipFill>
        <p:spPr>
          <a:xfrm>
            <a:off x="5591801" y="1333500"/>
            <a:ext cx="2038350" cy="4191000"/>
          </a:xfrm>
          <a:prstGeom prst="rect">
            <a:avLst/>
          </a:prstGeom>
        </p:spPr>
      </p:pic>
      <p:pic>
        <p:nvPicPr>
          <p:cNvPr id="8" name="图片 7">
            <a:extLst>
              <a:ext uri="{FF2B5EF4-FFF2-40B4-BE49-F238E27FC236}">
                <a16:creationId xmlns:a16="http://schemas.microsoft.com/office/drawing/2014/main" id="{B115AA09-7D78-449E-BBC5-E995DCACF007}"/>
              </a:ext>
            </a:extLst>
          </p:cNvPr>
          <p:cNvPicPr>
            <a:picLocks noChangeAspect="1"/>
          </p:cNvPicPr>
          <p:nvPr/>
        </p:nvPicPr>
        <p:blipFill>
          <a:blip r:embed="rId3"/>
          <a:stretch>
            <a:fillRect/>
          </a:stretch>
        </p:blipFill>
        <p:spPr>
          <a:xfrm>
            <a:off x="1513851" y="1333500"/>
            <a:ext cx="2038350" cy="4191000"/>
          </a:xfrm>
          <a:prstGeom prst="rect">
            <a:avLst/>
          </a:prstGeom>
        </p:spPr>
      </p:pic>
      <p:sp>
        <p:nvSpPr>
          <p:cNvPr id="9" name="文本框 8">
            <a:extLst>
              <a:ext uri="{FF2B5EF4-FFF2-40B4-BE49-F238E27FC236}">
                <a16:creationId xmlns:a16="http://schemas.microsoft.com/office/drawing/2014/main" id="{EBD5F284-C85D-469E-99F5-A60967C3B782}"/>
              </a:ext>
            </a:extLst>
          </p:cNvPr>
          <p:cNvSpPr txBox="1"/>
          <p:nvPr/>
        </p:nvSpPr>
        <p:spPr>
          <a:xfrm>
            <a:off x="1982541" y="5849393"/>
            <a:ext cx="1569660" cy="369332"/>
          </a:xfrm>
          <a:prstGeom prst="rect">
            <a:avLst/>
          </a:prstGeom>
          <a:noFill/>
        </p:spPr>
        <p:txBody>
          <a:bodyPr wrap="none" rtlCol="0">
            <a:spAutoFit/>
          </a:bodyPr>
          <a:lstStyle/>
          <a:p>
            <a:r>
              <a:rPr lang="zh-CN" altLang="en-US" dirty="0"/>
              <a:t>朴素内存模型</a:t>
            </a:r>
          </a:p>
        </p:txBody>
      </p:sp>
      <p:sp>
        <p:nvSpPr>
          <p:cNvPr id="12" name="文本框 11">
            <a:extLst>
              <a:ext uri="{FF2B5EF4-FFF2-40B4-BE49-F238E27FC236}">
                <a16:creationId xmlns:a16="http://schemas.microsoft.com/office/drawing/2014/main" id="{42172F04-262E-4D29-B1D2-3D2224AB79D1}"/>
              </a:ext>
            </a:extLst>
          </p:cNvPr>
          <p:cNvSpPr txBox="1"/>
          <p:nvPr/>
        </p:nvSpPr>
        <p:spPr>
          <a:xfrm>
            <a:off x="5868144" y="5849393"/>
            <a:ext cx="2031325" cy="369332"/>
          </a:xfrm>
          <a:prstGeom prst="rect">
            <a:avLst/>
          </a:prstGeom>
          <a:noFill/>
        </p:spPr>
        <p:txBody>
          <a:bodyPr wrap="none" rtlCol="0">
            <a:spAutoFit/>
          </a:bodyPr>
          <a:lstStyle/>
          <a:p>
            <a:r>
              <a:rPr lang="zh-CN" altLang="en-US" dirty="0"/>
              <a:t>分时系统内存模型</a:t>
            </a:r>
          </a:p>
        </p:txBody>
      </p:sp>
    </p:spTree>
    <p:extLst>
      <p:ext uri="{BB962C8B-B14F-4D97-AF65-F5344CB8AC3E}">
        <p14:creationId xmlns:p14="http://schemas.microsoft.com/office/powerpoint/2010/main" val="294667236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a:extLst>
              <a:ext uri="{FF2B5EF4-FFF2-40B4-BE49-F238E27FC236}">
                <a16:creationId xmlns:a16="http://schemas.microsoft.com/office/drawing/2014/main" id="{572045ED-E6F5-4B37-9521-11B5A155F520}"/>
              </a:ext>
            </a:extLst>
          </p:cNvPr>
          <p:cNvSpPr>
            <a:spLocks noGrp="1"/>
          </p:cNvSpPr>
          <p:nvPr>
            <p:ph idx="1"/>
          </p:nvPr>
        </p:nvSpPr>
        <p:spPr/>
        <p:txBody>
          <a:bodyPr/>
          <a:lstStyle/>
          <a:p>
            <a:endParaRPr lang="zh-CN" altLang="en-US"/>
          </a:p>
        </p:txBody>
      </p:sp>
      <p:sp>
        <p:nvSpPr>
          <p:cNvPr id="2" name="标题 1">
            <a:extLst>
              <a:ext uri="{FF2B5EF4-FFF2-40B4-BE49-F238E27FC236}">
                <a16:creationId xmlns:a16="http://schemas.microsoft.com/office/drawing/2014/main" id="{B2E79581-2657-6248-BD5E-F3AC58925D42}"/>
              </a:ext>
            </a:extLst>
          </p:cNvPr>
          <p:cNvSpPr>
            <a:spLocks noGrp="1"/>
          </p:cNvSpPr>
          <p:nvPr>
            <p:ph type="title"/>
          </p:nvPr>
        </p:nvSpPr>
        <p:spPr/>
        <p:txBody>
          <a:bodyPr/>
          <a:lstStyle/>
          <a:p>
            <a:r>
              <a:rPr kumimoji="1" lang="zh-CN" altLang="en-US" dirty="0"/>
              <a:t>虚拟地址空间</a:t>
            </a:r>
          </a:p>
        </p:txBody>
      </p:sp>
      <p:sp>
        <p:nvSpPr>
          <p:cNvPr id="6" name="文本框 5">
            <a:extLst>
              <a:ext uri="{FF2B5EF4-FFF2-40B4-BE49-F238E27FC236}">
                <a16:creationId xmlns:a16="http://schemas.microsoft.com/office/drawing/2014/main" id="{72FFEC6B-1195-44FE-9A62-F0C2269956EB}"/>
              </a:ext>
            </a:extLst>
          </p:cNvPr>
          <p:cNvSpPr txBox="1"/>
          <p:nvPr/>
        </p:nvSpPr>
        <p:spPr>
          <a:xfrm>
            <a:off x="4355976" y="1916832"/>
            <a:ext cx="2518638" cy="369332"/>
          </a:xfrm>
          <a:prstGeom prst="rect">
            <a:avLst/>
          </a:prstGeom>
          <a:noFill/>
        </p:spPr>
        <p:txBody>
          <a:bodyPr wrap="none" rtlCol="0">
            <a:spAutoFit/>
          </a:bodyPr>
          <a:lstStyle/>
          <a:p>
            <a:r>
              <a:rPr lang="zh-CN" altLang="en-US" dirty="0"/>
              <a:t>即将被</a:t>
            </a:r>
            <a:r>
              <a:rPr lang="en-US" altLang="zh-CN" dirty="0"/>
              <a:t>CPU</a:t>
            </a:r>
            <a:r>
              <a:rPr lang="zh-CN" altLang="en-US" dirty="0"/>
              <a:t>执行的指令</a:t>
            </a:r>
          </a:p>
        </p:txBody>
      </p:sp>
      <p:sp>
        <p:nvSpPr>
          <p:cNvPr id="8" name="文本框 7">
            <a:extLst>
              <a:ext uri="{FF2B5EF4-FFF2-40B4-BE49-F238E27FC236}">
                <a16:creationId xmlns:a16="http://schemas.microsoft.com/office/drawing/2014/main" id="{7FA3F43F-499B-4281-A5BF-96EA0C229353}"/>
              </a:ext>
            </a:extLst>
          </p:cNvPr>
          <p:cNvSpPr txBox="1"/>
          <p:nvPr/>
        </p:nvSpPr>
        <p:spPr>
          <a:xfrm>
            <a:off x="4355976" y="2492896"/>
            <a:ext cx="2492990" cy="369332"/>
          </a:xfrm>
          <a:prstGeom prst="rect">
            <a:avLst/>
          </a:prstGeom>
          <a:noFill/>
        </p:spPr>
        <p:txBody>
          <a:bodyPr wrap="none" rtlCol="0">
            <a:spAutoFit/>
          </a:bodyPr>
          <a:lstStyle/>
          <a:p>
            <a:r>
              <a:rPr lang="zh-CN" altLang="en-US" dirty="0"/>
              <a:t>从低地址向高地址增长</a:t>
            </a:r>
          </a:p>
        </p:txBody>
      </p:sp>
      <p:sp>
        <p:nvSpPr>
          <p:cNvPr id="10" name="文本框 9">
            <a:extLst>
              <a:ext uri="{FF2B5EF4-FFF2-40B4-BE49-F238E27FC236}">
                <a16:creationId xmlns:a16="http://schemas.microsoft.com/office/drawing/2014/main" id="{77E5CC05-5DDD-4894-9661-2F9FB495C84F}"/>
              </a:ext>
            </a:extLst>
          </p:cNvPr>
          <p:cNvSpPr txBox="1"/>
          <p:nvPr/>
        </p:nvSpPr>
        <p:spPr>
          <a:xfrm>
            <a:off x="4343418" y="5229200"/>
            <a:ext cx="2492990" cy="369332"/>
          </a:xfrm>
          <a:prstGeom prst="rect">
            <a:avLst/>
          </a:prstGeom>
          <a:noFill/>
        </p:spPr>
        <p:txBody>
          <a:bodyPr wrap="none" rtlCol="0">
            <a:spAutoFit/>
          </a:bodyPr>
          <a:lstStyle/>
          <a:p>
            <a:r>
              <a:rPr lang="zh-CN" altLang="en-US" dirty="0"/>
              <a:t>从高地址向低地址增长</a:t>
            </a:r>
          </a:p>
        </p:txBody>
      </p:sp>
      <p:pic>
        <p:nvPicPr>
          <p:cNvPr id="12" name="图片 11">
            <a:extLst>
              <a:ext uri="{FF2B5EF4-FFF2-40B4-BE49-F238E27FC236}">
                <a16:creationId xmlns:a16="http://schemas.microsoft.com/office/drawing/2014/main" id="{D7844B67-23AF-4F5C-99F4-7DE062817266}"/>
              </a:ext>
            </a:extLst>
          </p:cNvPr>
          <p:cNvPicPr>
            <a:picLocks noChangeAspect="1"/>
          </p:cNvPicPr>
          <p:nvPr/>
        </p:nvPicPr>
        <p:blipFill>
          <a:blip r:embed="rId2"/>
          <a:stretch>
            <a:fillRect/>
          </a:stretch>
        </p:blipFill>
        <p:spPr>
          <a:xfrm>
            <a:off x="971600" y="1621631"/>
            <a:ext cx="2038350" cy="4191000"/>
          </a:xfrm>
          <a:prstGeom prst="rect">
            <a:avLst/>
          </a:prstGeom>
        </p:spPr>
      </p:pic>
    </p:spTree>
    <p:extLst>
      <p:ext uri="{BB962C8B-B14F-4D97-AF65-F5344CB8AC3E}">
        <p14:creationId xmlns:p14="http://schemas.microsoft.com/office/powerpoint/2010/main" val="9262565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E8087-9CDD-B746-8BEB-2B9A06478D77}"/>
              </a:ext>
            </a:extLst>
          </p:cNvPr>
          <p:cNvSpPr>
            <a:spLocks noGrp="1"/>
          </p:cNvSpPr>
          <p:nvPr>
            <p:ph type="title"/>
          </p:nvPr>
        </p:nvSpPr>
        <p:spPr/>
        <p:txBody>
          <a:bodyPr/>
          <a:lstStyle/>
          <a:p>
            <a:endParaRPr kumimoji="1" lang="zh-CN" altLang="en-US"/>
          </a:p>
        </p:txBody>
      </p:sp>
      <p:pic>
        <p:nvPicPr>
          <p:cNvPr id="7" name="图片 6">
            <a:extLst>
              <a:ext uri="{FF2B5EF4-FFF2-40B4-BE49-F238E27FC236}">
                <a16:creationId xmlns:a16="http://schemas.microsoft.com/office/drawing/2014/main" id="{0FF7DF4B-77A0-4E73-8147-76D07D86A037}"/>
              </a:ext>
            </a:extLst>
          </p:cNvPr>
          <p:cNvPicPr>
            <a:picLocks noChangeAspect="1"/>
          </p:cNvPicPr>
          <p:nvPr/>
        </p:nvPicPr>
        <p:blipFill>
          <a:blip r:embed="rId2"/>
          <a:stretch>
            <a:fillRect/>
          </a:stretch>
        </p:blipFill>
        <p:spPr>
          <a:xfrm>
            <a:off x="467544" y="1988840"/>
            <a:ext cx="4286250" cy="4467225"/>
          </a:xfrm>
          <a:prstGeom prst="rect">
            <a:avLst/>
          </a:prstGeom>
        </p:spPr>
      </p:pic>
      <p:pic>
        <p:nvPicPr>
          <p:cNvPr id="8" name="图片 7">
            <a:extLst>
              <a:ext uri="{FF2B5EF4-FFF2-40B4-BE49-F238E27FC236}">
                <a16:creationId xmlns:a16="http://schemas.microsoft.com/office/drawing/2014/main" id="{8639FD59-2868-4112-8CBB-01E2EDD5FEF5}"/>
              </a:ext>
            </a:extLst>
          </p:cNvPr>
          <p:cNvPicPr>
            <a:picLocks noChangeAspect="1"/>
          </p:cNvPicPr>
          <p:nvPr/>
        </p:nvPicPr>
        <p:blipFill>
          <a:blip r:embed="rId3"/>
          <a:stretch>
            <a:fillRect/>
          </a:stretch>
        </p:blipFill>
        <p:spPr>
          <a:xfrm>
            <a:off x="5333181" y="2271950"/>
            <a:ext cx="3343275" cy="3990975"/>
          </a:xfrm>
          <a:prstGeom prst="rect">
            <a:avLst/>
          </a:prstGeom>
        </p:spPr>
      </p:pic>
    </p:spTree>
    <p:extLst>
      <p:ext uri="{BB962C8B-B14F-4D97-AF65-F5344CB8AC3E}">
        <p14:creationId xmlns:p14="http://schemas.microsoft.com/office/powerpoint/2010/main" val="352607591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LIDE.ICON" val="#117491;"/>
</p:tagLst>
</file>

<file path=ppt/theme/theme1.xml><?xml version="1.0" encoding="utf-8"?>
<a:theme xmlns:a="http://schemas.openxmlformats.org/drawingml/2006/main" name="通用信息 (标准)">
  <a:themeElements>
    <a:clrScheme name="">
      <a:dk1>
        <a:srgbClr val="0033CC"/>
      </a:dk1>
      <a:lt1>
        <a:srgbClr val="FFFFFF"/>
      </a:lt1>
      <a:dk2>
        <a:srgbClr val="336699"/>
      </a:dk2>
      <a:lt2>
        <a:srgbClr val="008000"/>
      </a:lt2>
      <a:accent1>
        <a:srgbClr val="3366FF"/>
      </a:accent1>
      <a:accent2>
        <a:srgbClr val="FFFF66"/>
      </a:accent2>
      <a:accent3>
        <a:srgbClr val="FFFFFF"/>
      </a:accent3>
      <a:accent4>
        <a:srgbClr val="002AAE"/>
      </a:accent4>
      <a:accent5>
        <a:srgbClr val="ADB8FF"/>
      </a:accent5>
      <a:accent6>
        <a:srgbClr val="E7E75C"/>
      </a:accent6>
      <a:hlink>
        <a:srgbClr val="FF6600"/>
      </a:hlink>
      <a:folHlink>
        <a:srgbClr val="FFCC66"/>
      </a:folHlink>
    </a:clrScheme>
    <a:fontScheme name="通用信息 (标准)">
      <a:majorFont>
        <a:latin typeface="Arial Narrow"/>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lnDef>
  </a:objectDefaults>
  <a:extraClrSchemeLst>
    <a:extraClrScheme>
      <a:clrScheme name="通用信息 (标准)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通用信息 (标准)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通用信息 (标准)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[10-3]AppArmor</Template>
  <TotalTime>19962</TotalTime>
  <Words>3147</Words>
  <Application>Microsoft Office PowerPoint</Application>
  <PresentationFormat>全屏显示(4:3)</PresentationFormat>
  <Paragraphs>492</Paragraphs>
  <Slides>60</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Monotype Sorts</vt:lpstr>
      <vt:lpstr>黑体</vt:lpstr>
      <vt:lpstr>宋体</vt:lpstr>
      <vt:lpstr>微软雅黑</vt:lpstr>
      <vt:lpstr>Arial</vt:lpstr>
      <vt:lpstr>Arial Narrow</vt:lpstr>
      <vt:lpstr>Calibri</vt:lpstr>
      <vt:lpstr>Consolas</vt:lpstr>
      <vt:lpstr>Tahoma</vt:lpstr>
      <vt:lpstr>Times New Roman</vt:lpstr>
      <vt:lpstr>Wingdings</vt:lpstr>
      <vt:lpstr>通用信息 (标准)</vt:lpstr>
      <vt:lpstr>PowerPoint 演示文稿</vt:lpstr>
      <vt:lpstr>PowerPoint 演示文稿</vt:lpstr>
      <vt:lpstr>PowerPoint 演示文稿</vt:lpstr>
      <vt:lpstr>PowerPoint 演示文稿</vt:lpstr>
      <vt:lpstr>PowerPoint 演示文稿</vt:lpstr>
      <vt:lpstr>PowerPoint 演示文稿</vt:lpstr>
      <vt:lpstr>内存模型</vt:lpstr>
      <vt:lpstr>虚拟地址空间</vt:lpstr>
      <vt:lpstr>PowerPoint 演示文稿</vt:lpstr>
      <vt:lpstr>PowerPoint 演示文稿</vt:lpstr>
      <vt:lpstr>动态重定位</vt:lpstr>
      <vt:lpstr>分段</vt:lpstr>
      <vt:lpstr>PowerPoint 演示文稿</vt:lpstr>
      <vt:lpstr>PowerPoint 演示文稿</vt:lpstr>
      <vt:lpstr>大纲</vt:lpstr>
      <vt:lpstr>内存</vt:lpstr>
      <vt:lpstr>内存</vt:lpstr>
      <vt:lpstr>内存</vt:lpstr>
      <vt:lpstr>内存</vt:lpstr>
      <vt:lpstr>CPU 缓存</vt:lpstr>
      <vt:lpstr>CPU Cache</vt:lpstr>
      <vt:lpstr>大纲</vt:lpstr>
      <vt:lpstr>B/L Endian</vt:lpstr>
      <vt:lpstr>B/L Endian</vt:lpstr>
      <vt:lpstr>B/L Endian</vt:lpstr>
      <vt:lpstr>大纲</vt:lpstr>
      <vt:lpstr>节点Nodes</vt:lpstr>
      <vt:lpstr>管理区 Zones</vt:lpstr>
      <vt:lpstr>物理页</vt:lpstr>
      <vt:lpstr>节点，管理区，物理页 之间的关系</vt:lpstr>
      <vt:lpstr>节点数据结构</vt:lpstr>
      <vt:lpstr>管理区数据结构</vt:lpstr>
      <vt:lpstr>管理区水印</vt:lpstr>
      <vt:lpstr>管理区水印</vt:lpstr>
      <vt:lpstr>物理页数据结构</vt:lpstr>
      <vt:lpstr>物理页数据结构</vt:lpstr>
      <vt:lpstr>大纲</vt:lpstr>
      <vt:lpstr>逻辑地址、虚拟地址、物理地址</vt:lpstr>
      <vt:lpstr>逻辑地址转换</vt:lpstr>
      <vt:lpstr>分段寻址</vt:lpstr>
      <vt:lpstr>实模式下的分段寻址</vt:lpstr>
      <vt:lpstr>实模式下的分段寻址</vt:lpstr>
      <vt:lpstr>保护模式下的分段寻址</vt:lpstr>
      <vt:lpstr>段描述表</vt:lpstr>
      <vt:lpstr>段描述符表</vt:lpstr>
      <vt:lpstr>段描述符</vt:lpstr>
      <vt:lpstr>段描述符</vt:lpstr>
      <vt:lpstr>代码、数据段描述符</vt:lpstr>
      <vt:lpstr>代码段，数据段描述符类型域</vt:lpstr>
      <vt:lpstr>系统段描述符</vt:lpstr>
      <vt:lpstr>逻辑地址到线性地址的转换</vt:lpstr>
      <vt:lpstr>分页机制</vt:lpstr>
      <vt:lpstr>分页</vt:lpstr>
      <vt:lpstr>页表</vt:lpstr>
      <vt:lpstr>线性地址转换为物理地址</vt:lpstr>
      <vt:lpstr>线性地址转换为物理地址</vt:lpstr>
      <vt:lpstr>扩展分页</vt:lpstr>
      <vt:lpstr>Linux的分页</vt:lpstr>
      <vt:lpstr>Linux的分页模式</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数据操作系统的设计与实现</dc:title>
  <dc:creator>Wang Yu</dc:creator>
  <cp:lastModifiedBy>王 十一</cp:lastModifiedBy>
  <cp:revision>506</cp:revision>
  <dcterms:created xsi:type="dcterms:W3CDTF">2013-08-21T07:50:29Z</dcterms:created>
  <dcterms:modified xsi:type="dcterms:W3CDTF">2021-04-22T07:20:16Z</dcterms:modified>
</cp:coreProperties>
</file>